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4660"/>
  </p:normalViewPr>
  <p:slideViewPr>
    <p:cSldViewPr snapToGrid="0">
      <p:cViewPr varScale="1">
        <p:scale>
          <a:sx n="82" d="100"/>
          <a:sy n="82" d="100"/>
        </p:scale>
        <p:origin x="70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A82416-DEBE-4B3C-83CF-1BCD99135199}" type="datetimeFigureOut">
              <a:rPr lang="en-IN" smtClean="0"/>
              <a:t>01-03-2023</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7C08B539-8ACF-46A3-8191-B3644C744B7D}"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16679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A82416-DEBE-4B3C-83CF-1BCD99135199}" type="datetimeFigureOut">
              <a:rPr lang="en-IN" smtClean="0"/>
              <a:t>01-03-2023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C08B539-8ACF-46A3-8191-B3644C744B7D}"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91270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A82416-DEBE-4B3C-83CF-1BCD99135199}" type="datetimeFigureOut">
              <a:rPr lang="en-IN" smtClean="0"/>
              <a:t>01-03-2023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C08B539-8ACF-46A3-8191-B3644C744B7D}"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53706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A82416-DEBE-4B3C-83CF-1BCD99135199}" type="datetimeFigureOut">
              <a:rPr lang="en-IN" smtClean="0"/>
              <a:t>01-03-2023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C08B539-8ACF-46A3-8191-B3644C744B7D}"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94282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A82416-DEBE-4B3C-83CF-1BCD99135199}" type="datetimeFigureOut">
              <a:rPr lang="en-IN" smtClean="0"/>
              <a:t>01-03-2023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C08B539-8ACF-46A3-8191-B3644C744B7D}"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9745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A82416-DEBE-4B3C-83CF-1BCD99135199}" type="datetimeFigureOut">
              <a:rPr lang="en-IN" smtClean="0"/>
              <a:t>01-03-2023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C08B539-8ACF-46A3-8191-B3644C744B7D}"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59705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A82416-DEBE-4B3C-83CF-1BCD99135199}" type="datetimeFigureOut">
              <a:rPr lang="en-IN" smtClean="0"/>
              <a:t>01-03-2023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C08B539-8ACF-46A3-8191-B3644C744B7D}"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53714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A82416-DEBE-4B3C-83CF-1BCD99135199}" type="datetimeFigureOut">
              <a:rPr lang="en-IN" smtClean="0"/>
              <a:t>01-03-2023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C08B539-8ACF-46A3-8191-B3644C744B7D}"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24097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82416-DEBE-4B3C-83CF-1BCD99135199}" type="datetimeFigureOut">
              <a:rPr lang="en-IN" smtClean="0"/>
              <a:t>01-03-2023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C08B539-8ACF-46A3-8191-B3644C744B7D}" type="slidenum">
              <a:rPr lang="en-IN" smtClean="0"/>
              <a:t>‹#›</a:t>
            </a:fld>
            <a:endParaRPr lang="en-IN"/>
          </a:p>
        </p:txBody>
      </p:sp>
    </p:spTree>
    <p:extLst>
      <p:ext uri="{BB962C8B-B14F-4D97-AF65-F5344CB8AC3E}">
        <p14:creationId xmlns:p14="http://schemas.microsoft.com/office/powerpoint/2010/main" val="2314847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A82416-DEBE-4B3C-83CF-1BCD99135199}" type="datetimeFigureOut">
              <a:rPr lang="en-IN" smtClean="0"/>
              <a:t>01-03-2023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C08B539-8ACF-46A3-8191-B3644C744B7D}"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80628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4A82416-DEBE-4B3C-83CF-1BCD99135199}" type="datetimeFigureOut">
              <a:rPr lang="en-IN" smtClean="0"/>
              <a:t>01-03-2023</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7C08B539-8ACF-46A3-8191-B3644C744B7D}"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9693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4A82416-DEBE-4B3C-83CF-1BCD99135199}" type="datetimeFigureOut">
              <a:rPr lang="en-IN" smtClean="0"/>
              <a:t>01-03-2023</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C08B539-8ACF-46A3-8191-B3644C744B7D}"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799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7F403-B210-4699-9578-217DA46DAFC9}"/>
              </a:ext>
            </a:extLst>
          </p:cNvPr>
          <p:cNvSpPr>
            <a:spLocks noGrp="1"/>
          </p:cNvSpPr>
          <p:nvPr>
            <p:ph type="ctrTitle"/>
          </p:nvPr>
        </p:nvSpPr>
        <p:spPr/>
        <p:txBody>
          <a:bodyPr/>
          <a:lstStyle/>
          <a:p>
            <a:pPr algn="ctr"/>
            <a:r>
              <a:rPr lang="en-US" dirty="0"/>
              <a:t>Place of supply </a:t>
            </a:r>
            <a:endParaRPr lang="en-IN" dirty="0"/>
          </a:p>
        </p:txBody>
      </p:sp>
      <p:sp>
        <p:nvSpPr>
          <p:cNvPr id="3" name="Subtitle 2">
            <a:extLst>
              <a:ext uri="{FF2B5EF4-FFF2-40B4-BE49-F238E27FC236}">
                <a16:creationId xmlns:a16="http://schemas.microsoft.com/office/drawing/2014/main" id="{D9B31BBE-2150-4CFC-BE3B-27E77C04C9FD}"/>
              </a:ext>
            </a:extLst>
          </p:cNvPr>
          <p:cNvSpPr>
            <a:spLocks noGrp="1"/>
          </p:cNvSpPr>
          <p:nvPr>
            <p:ph type="subTitle" idx="1"/>
          </p:nvPr>
        </p:nvSpPr>
        <p:spPr/>
        <p:txBody>
          <a:bodyPr/>
          <a:lstStyle/>
          <a:p>
            <a:pPr algn="ctr"/>
            <a:r>
              <a:rPr lang="en-US" dirty="0"/>
              <a:t>Ca varsha </a:t>
            </a:r>
            <a:r>
              <a:rPr lang="en-US" dirty="0" err="1"/>
              <a:t>lund</a:t>
            </a:r>
            <a:endParaRPr lang="en-IN" dirty="0"/>
          </a:p>
        </p:txBody>
      </p:sp>
    </p:spTree>
    <p:extLst>
      <p:ext uri="{BB962C8B-B14F-4D97-AF65-F5344CB8AC3E}">
        <p14:creationId xmlns:p14="http://schemas.microsoft.com/office/powerpoint/2010/main" val="3843122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18390AC-D1BB-4EC4-99D7-E1F88737F982}"/>
              </a:ext>
            </a:extLst>
          </p:cNvPr>
          <p:cNvSpPr/>
          <p:nvPr/>
        </p:nvSpPr>
        <p:spPr>
          <a:xfrm>
            <a:off x="942393" y="578498"/>
            <a:ext cx="6298162" cy="42920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Particulars</a:t>
            </a:r>
            <a:endParaRPr lang="en-IN" dirty="0"/>
          </a:p>
        </p:txBody>
      </p:sp>
      <p:sp>
        <p:nvSpPr>
          <p:cNvPr id="7" name="Rectangle 6">
            <a:extLst>
              <a:ext uri="{FF2B5EF4-FFF2-40B4-BE49-F238E27FC236}">
                <a16:creationId xmlns:a16="http://schemas.microsoft.com/office/drawing/2014/main" id="{D41CBB88-E3A5-4B50-9E22-EA509BD36664}"/>
              </a:ext>
            </a:extLst>
          </p:cNvPr>
          <p:cNvSpPr/>
          <p:nvPr/>
        </p:nvSpPr>
        <p:spPr>
          <a:xfrm>
            <a:off x="7240555" y="578498"/>
            <a:ext cx="4435150" cy="42920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Place of Supply</a:t>
            </a:r>
            <a:endParaRPr lang="en-IN" dirty="0"/>
          </a:p>
        </p:txBody>
      </p:sp>
      <p:sp>
        <p:nvSpPr>
          <p:cNvPr id="23" name="Rectangle 22">
            <a:extLst>
              <a:ext uri="{FF2B5EF4-FFF2-40B4-BE49-F238E27FC236}">
                <a16:creationId xmlns:a16="http://schemas.microsoft.com/office/drawing/2014/main" id="{24C6C5EB-5D8A-48C5-ABB1-157AD6CC92F5}"/>
              </a:ext>
            </a:extLst>
          </p:cNvPr>
          <p:cNvSpPr/>
          <p:nvPr/>
        </p:nvSpPr>
        <p:spPr>
          <a:xfrm>
            <a:off x="945503" y="1024423"/>
            <a:ext cx="6298162" cy="69979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US" dirty="0"/>
              <a:t>Services supplied at more than one location.</a:t>
            </a:r>
            <a:endParaRPr lang="en-IN" dirty="0"/>
          </a:p>
        </p:txBody>
      </p:sp>
      <p:sp>
        <p:nvSpPr>
          <p:cNvPr id="24" name="Rectangle 23">
            <a:extLst>
              <a:ext uri="{FF2B5EF4-FFF2-40B4-BE49-F238E27FC236}">
                <a16:creationId xmlns:a16="http://schemas.microsoft.com/office/drawing/2014/main" id="{21B69DA7-1F04-41EC-999B-9B10CBDCDB98}"/>
              </a:ext>
            </a:extLst>
          </p:cNvPr>
          <p:cNvSpPr/>
          <p:nvPr/>
        </p:nvSpPr>
        <p:spPr>
          <a:xfrm>
            <a:off x="7240555" y="1041140"/>
            <a:ext cx="4435150" cy="69979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dirty="0">
                <a:solidFill>
                  <a:schemeClr val="tx1"/>
                </a:solidFill>
              </a:rPr>
              <a:t>Location in the taxable territory</a:t>
            </a:r>
            <a:endParaRPr lang="en-IN" dirty="0">
              <a:solidFill>
                <a:schemeClr val="tx1"/>
              </a:solidFill>
            </a:endParaRPr>
          </a:p>
        </p:txBody>
      </p:sp>
      <p:sp>
        <p:nvSpPr>
          <p:cNvPr id="17" name="Rectangle 16">
            <a:extLst>
              <a:ext uri="{FF2B5EF4-FFF2-40B4-BE49-F238E27FC236}">
                <a16:creationId xmlns:a16="http://schemas.microsoft.com/office/drawing/2014/main" id="{A43041D3-3E39-4393-984F-442442AA3661}"/>
              </a:ext>
            </a:extLst>
          </p:cNvPr>
          <p:cNvSpPr/>
          <p:nvPr/>
        </p:nvSpPr>
        <p:spPr>
          <a:xfrm>
            <a:off x="942393" y="1740935"/>
            <a:ext cx="6298162" cy="68463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US" dirty="0"/>
              <a:t>Transportation of goods</a:t>
            </a:r>
            <a:endParaRPr lang="en-IN" dirty="0"/>
          </a:p>
        </p:txBody>
      </p:sp>
      <p:sp>
        <p:nvSpPr>
          <p:cNvPr id="18" name="Rectangle 17">
            <a:extLst>
              <a:ext uri="{FF2B5EF4-FFF2-40B4-BE49-F238E27FC236}">
                <a16:creationId xmlns:a16="http://schemas.microsoft.com/office/drawing/2014/main" id="{7A0A7BB8-7062-4696-B8B6-D6CA30369D20}"/>
              </a:ext>
            </a:extLst>
          </p:cNvPr>
          <p:cNvSpPr/>
          <p:nvPr/>
        </p:nvSpPr>
        <p:spPr>
          <a:xfrm>
            <a:off x="7240555" y="1725771"/>
            <a:ext cx="4435150" cy="69979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dirty="0">
                <a:solidFill>
                  <a:schemeClr val="tx1"/>
                </a:solidFill>
              </a:rPr>
              <a:t>Place of destination of goods</a:t>
            </a:r>
            <a:endParaRPr lang="en-IN" dirty="0">
              <a:solidFill>
                <a:schemeClr val="tx1"/>
              </a:solidFill>
            </a:endParaRPr>
          </a:p>
        </p:txBody>
      </p:sp>
      <p:sp>
        <p:nvSpPr>
          <p:cNvPr id="20" name="Rectangle 19">
            <a:extLst>
              <a:ext uri="{FF2B5EF4-FFF2-40B4-BE49-F238E27FC236}">
                <a16:creationId xmlns:a16="http://schemas.microsoft.com/office/drawing/2014/main" id="{17CF5696-4777-40C5-B9AC-CD36A0EC444B}"/>
              </a:ext>
            </a:extLst>
          </p:cNvPr>
          <p:cNvSpPr/>
          <p:nvPr/>
        </p:nvSpPr>
        <p:spPr>
          <a:xfrm>
            <a:off x="942393" y="2440730"/>
            <a:ext cx="6298162" cy="68463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US" dirty="0"/>
              <a:t>Passenger transportation</a:t>
            </a:r>
            <a:endParaRPr lang="en-IN" dirty="0"/>
          </a:p>
        </p:txBody>
      </p:sp>
      <p:sp>
        <p:nvSpPr>
          <p:cNvPr id="21" name="Rectangle 20">
            <a:extLst>
              <a:ext uri="{FF2B5EF4-FFF2-40B4-BE49-F238E27FC236}">
                <a16:creationId xmlns:a16="http://schemas.microsoft.com/office/drawing/2014/main" id="{479D42AC-18C7-4D62-8BEB-B5B1AABB8A57}"/>
              </a:ext>
            </a:extLst>
          </p:cNvPr>
          <p:cNvSpPr/>
          <p:nvPr/>
        </p:nvSpPr>
        <p:spPr>
          <a:xfrm>
            <a:off x="7240555" y="2425566"/>
            <a:ext cx="4435150" cy="69979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dirty="0">
                <a:solidFill>
                  <a:schemeClr val="tx1"/>
                </a:solidFill>
              </a:rPr>
              <a:t>Place where passenger embarks on the journey.</a:t>
            </a:r>
            <a:endParaRPr lang="en-IN" dirty="0">
              <a:solidFill>
                <a:schemeClr val="tx1"/>
              </a:solidFill>
            </a:endParaRPr>
          </a:p>
        </p:txBody>
      </p:sp>
      <p:sp>
        <p:nvSpPr>
          <p:cNvPr id="22" name="Rectangle 21">
            <a:extLst>
              <a:ext uri="{FF2B5EF4-FFF2-40B4-BE49-F238E27FC236}">
                <a16:creationId xmlns:a16="http://schemas.microsoft.com/office/drawing/2014/main" id="{EACF49A0-F750-42AF-BBAA-4029A18D09E1}"/>
              </a:ext>
            </a:extLst>
          </p:cNvPr>
          <p:cNvSpPr/>
          <p:nvPr/>
        </p:nvSpPr>
        <p:spPr>
          <a:xfrm>
            <a:off x="942393" y="3110197"/>
            <a:ext cx="6298162" cy="85686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US" dirty="0"/>
              <a:t>Services supplied on-board a conveyance</a:t>
            </a:r>
            <a:endParaRPr lang="en-IN" dirty="0"/>
          </a:p>
        </p:txBody>
      </p:sp>
      <p:sp>
        <p:nvSpPr>
          <p:cNvPr id="27" name="Rectangle 26">
            <a:extLst>
              <a:ext uri="{FF2B5EF4-FFF2-40B4-BE49-F238E27FC236}">
                <a16:creationId xmlns:a16="http://schemas.microsoft.com/office/drawing/2014/main" id="{4C05A353-5E80-44F2-96A2-9E0B305B3092}"/>
              </a:ext>
            </a:extLst>
          </p:cNvPr>
          <p:cNvSpPr/>
          <p:nvPr/>
        </p:nvSpPr>
        <p:spPr>
          <a:xfrm>
            <a:off x="7240555" y="3130412"/>
            <a:ext cx="4435150" cy="83664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dirty="0"/>
              <a:t>Location of the first scheduled point of departure</a:t>
            </a:r>
            <a:endParaRPr lang="en-IN" dirty="0"/>
          </a:p>
        </p:txBody>
      </p:sp>
    </p:spTree>
    <p:extLst>
      <p:ext uri="{BB962C8B-B14F-4D97-AF65-F5344CB8AC3E}">
        <p14:creationId xmlns:p14="http://schemas.microsoft.com/office/powerpoint/2010/main" val="2709281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ppt_x"/>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500" fill="hold"/>
                                        <p:tgtEl>
                                          <p:spTgt spid="24"/>
                                        </p:tgtEl>
                                        <p:attrNameLst>
                                          <p:attrName>ppt_x</p:attrName>
                                        </p:attrNameLst>
                                      </p:cBhvr>
                                      <p:tavLst>
                                        <p:tav tm="0">
                                          <p:val>
                                            <p:strVal val="#ppt_x"/>
                                          </p:val>
                                        </p:tav>
                                        <p:tav tm="100000">
                                          <p:val>
                                            <p:strVal val="#ppt_x"/>
                                          </p:val>
                                        </p:tav>
                                      </p:tavLst>
                                    </p:anim>
                                    <p:anim calcmode="lin" valueType="num">
                                      <p:cBhvr additive="base">
                                        <p:cTn id="2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additive="base">
                                        <p:cTn id="43" dur="500" fill="hold"/>
                                        <p:tgtEl>
                                          <p:spTgt spid="20"/>
                                        </p:tgtEl>
                                        <p:attrNameLst>
                                          <p:attrName>ppt_x</p:attrName>
                                        </p:attrNameLst>
                                      </p:cBhvr>
                                      <p:tavLst>
                                        <p:tav tm="0">
                                          <p:val>
                                            <p:strVal val="#ppt_x"/>
                                          </p:val>
                                        </p:tav>
                                        <p:tav tm="100000">
                                          <p:val>
                                            <p:strVal val="#ppt_x"/>
                                          </p:val>
                                        </p:tav>
                                      </p:tavLst>
                                    </p:anim>
                                    <p:anim calcmode="lin" valueType="num">
                                      <p:cBhvr additive="base">
                                        <p:cTn id="4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500" fill="hold"/>
                                        <p:tgtEl>
                                          <p:spTgt spid="21"/>
                                        </p:tgtEl>
                                        <p:attrNameLst>
                                          <p:attrName>ppt_x</p:attrName>
                                        </p:attrNameLst>
                                      </p:cBhvr>
                                      <p:tavLst>
                                        <p:tav tm="0">
                                          <p:val>
                                            <p:strVal val="#ppt_x"/>
                                          </p:val>
                                        </p:tav>
                                        <p:tav tm="100000">
                                          <p:val>
                                            <p:strVal val="#ppt_x"/>
                                          </p:val>
                                        </p:tav>
                                      </p:tavLst>
                                    </p:anim>
                                    <p:anim calcmode="lin" valueType="num">
                                      <p:cBhvr additive="base">
                                        <p:cTn id="5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additive="base">
                                        <p:cTn id="55" dur="500" fill="hold"/>
                                        <p:tgtEl>
                                          <p:spTgt spid="22"/>
                                        </p:tgtEl>
                                        <p:attrNameLst>
                                          <p:attrName>ppt_x</p:attrName>
                                        </p:attrNameLst>
                                      </p:cBhvr>
                                      <p:tavLst>
                                        <p:tav tm="0">
                                          <p:val>
                                            <p:strVal val="#ppt_x"/>
                                          </p:val>
                                        </p:tav>
                                        <p:tav tm="100000">
                                          <p:val>
                                            <p:strVal val="#ppt_x"/>
                                          </p:val>
                                        </p:tav>
                                      </p:tavLst>
                                    </p:anim>
                                    <p:anim calcmode="lin" valueType="num">
                                      <p:cBhvr additive="base">
                                        <p:cTn id="5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7"/>
                                        </p:tgtEl>
                                        <p:attrNameLst>
                                          <p:attrName>style.visibility</p:attrName>
                                        </p:attrNameLst>
                                      </p:cBhvr>
                                      <p:to>
                                        <p:strVal val="visible"/>
                                      </p:to>
                                    </p:set>
                                    <p:anim calcmode="lin" valueType="num">
                                      <p:cBhvr additive="base">
                                        <p:cTn id="61" dur="500" fill="hold"/>
                                        <p:tgtEl>
                                          <p:spTgt spid="27"/>
                                        </p:tgtEl>
                                        <p:attrNameLst>
                                          <p:attrName>ppt_x</p:attrName>
                                        </p:attrNameLst>
                                      </p:cBhvr>
                                      <p:tavLst>
                                        <p:tav tm="0">
                                          <p:val>
                                            <p:strVal val="#ppt_x"/>
                                          </p:val>
                                        </p:tav>
                                        <p:tav tm="100000">
                                          <p:val>
                                            <p:strVal val="#ppt_x"/>
                                          </p:val>
                                        </p:tav>
                                      </p:tavLst>
                                    </p:anim>
                                    <p:anim calcmode="lin" valueType="num">
                                      <p:cBhvr additive="base">
                                        <p:cTn id="6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23" grpId="0" animBg="1"/>
      <p:bldP spid="24" grpId="0" animBg="1"/>
      <p:bldP spid="17" grpId="0" animBg="1"/>
      <p:bldP spid="18" grpId="0" animBg="1"/>
      <p:bldP spid="20" grpId="0" animBg="1"/>
      <p:bldP spid="21" grpId="0" animBg="1"/>
      <p:bldP spid="22" grpId="0" animBg="1"/>
      <p:bldP spid="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7F403-B210-4699-9578-217DA46DAFC9}"/>
              </a:ext>
            </a:extLst>
          </p:cNvPr>
          <p:cNvSpPr>
            <a:spLocks noGrp="1"/>
          </p:cNvSpPr>
          <p:nvPr>
            <p:ph type="ctrTitle"/>
          </p:nvPr>
        </p:nvSpPr>
        <p:spPr/>
        <p:txBody>
          <a:bodyPr/>
          <a:lstStyle/>
          <a:p>
            <a:r>
              <a:rPr lang="en-US" dirty="0"/>
              <a:t>Thank you</a:t>
            </a:r>
            <a:endParaRPr lang="en-IN" dirty="0"/>
          </a:p>
        </p:txBody>
      </p:sp>
    </p:spTree>
    <p:extLst>
      <p:ext uri="{BB962C8B-B14F-4D97-AF65-F5344CB8AC3E}">
        <p14:creationId xmlns:p14="http://schemas.microsoft.com/office/powerpoint/2010/main" val="2093668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21F8B-FA39-4036-BF0C-2C837BA6B654}"/>
              </a:ext>
            </a:extLst>
          </p:cNvPr>
          <p:cNvSpPr>
            <a:spLocks noGrp="1"/>
          </p:cNvSpPr>
          <p:nvPr>
            <p:ph type="title"/>
          </p:nvPr>
        </p:nvSpPr>
        <p:spPr/>
        <p:txBody>
          <a:bodyPr/>
          <a:lstStyle/>
          <a:p>
            <a:pPr algn="ctr"/>
            <a:r>
              <a:rPr lang="en-IN" dirty="0"/>
              <a:t>Place of supply of </a:t>
            </a:r>
            <a:r>
              <a:rPr lang="en-IN" i="1" dirty="0">
                <a:solidFill>
                  <a:srgbClr val="FF0000"/>
                </a:solidFill>
              </a:rPr>
              <a:t>services</a:t>
            </a:r>
            <a:endParaRPr lang="en-IN" dirty="0"/>
          </a:p>
        </p:txBody>
      </p:sp>
      <p:sp>
        <p:nvSpPr>
          <p:cNvPr id="4" name="Content Placeholder 3">
            <a:extLst>
              <a:ext uri="{FF2B5EF4-FFF2-40B4-BE49-F238E27FC236}">
                <a16:creationId xmlns:a16="http://schemas.microsoft.com/office/drawing/2014/main" id="{9327D16F-9699-4A56-8A32-AEDD6373C759}"/>
              </a:ext>
            </a:extLst>
          </p:cNvPr>
          <p:cNvSpPr>
            <a:spLocks noGrp="1"/>
          </p:cNvSpPr>
          <p:nvPr>
            <p:ph idx="1"/>
          </p:nvPr>
        </p:nvSpPr>
        <p:spPr/>
        <p:txBody>
          <a:bodyPr/>
          <a:lstStyle/>
          <a:p>
            <a:r>
              <a:rPr lang="en-US" dirty="0">
                <a:solidFill>
                  <a:srgbClr val="FF0000"/>
                </a:solidFill>
              </a:rPr>
              <a:t>Section 12 </a:t>
            </a:r>
            <a:r>
              <a:rPr lang="en-US" dirty="0"/>
              <a:t>: Place of Supply of Services when , </a:t>
            </a:r>
            <a:r>
              <a:rPr lang="en-US" dirty="0">
                <a:solidFill>
                  <a:srgbClr val="FF0000"/>
                </a:solidFill>
              </a:rPr>
              <a:t>both </a:t>
            </a:r>
            <a:r>
              <a:rPr lang="en-US" dirty="0"/>
              <a:t>the location of supplier and location of the recipient </a:t>
            </a:r>
            <a:r>
              <a:rPr lang="en-US" dirty="0">
                <a:solidFill>
                  <a:srgbClr val="FF0000"/>
                </a:solidFill>
              </a:rPr>
              <a:t>are in India</a:t>
            </a:r>
            <a:r>
              <a:rPr lang="en-US" dirty="0"/>
              <a:t>.</a:t>
            </a:r>
          </a:p>
          <a:p>
            <a:endParaRPr lang="en-US" dirty="0"/>
          </a:p>
          <a:p>
            <a:r>
              <a:rPr lang="en-US" dirty="0">
                <a:solidFill>
                  <a:srgbClr val="FF0000"/>
                </a:solidFill>
              </a:rPr>
              <a:t>Section 13 </a:t>
            </a:r>
            <a:r>
              <a:rPr lang="en-US" dirty="0"/>
              <a:t>: Place of Supply of Services when </a:t>
            </a:r>
            <a:r>
              <a:rPr lang="en-US" dirty="0">
                <a:solidFill>
                  <a:srgbClr val="FF0000"/>
                </a:solidFill>
              </a:rPr>
              <a:t>either </a:t>
            </a:r>
            <a:r>
              <a:rPr lang="en-US" dirty="0"/>
              <a:t>the location of </a:t>
            </a:r>
            <a:r>
              <a:rPr lang="en-US" dirty="0">
                <a:solidFill>
                  <a:srgbClr val="FF0000"/>
                </a:solidFill>
              </a:rPr>
              <a:t>supplier or</a:t>
            </a:r>
            <a:r>
              <a:rPr lang="en-US" dirty="0"/>
              <a:t> the location of the </a:t>
            </a:r>
            <a:r>
              <a:rPr lang="en-US" dirty="0">
                <a:solidFill>
                  <a:srgbClr val="FF0000"/>
                </a:solidFill>
              </a:rPr>
              <a:t>recipient</a:t>
            </a:r>
            <a:r>
              <a:rPr lang="en-US" dirty="0"/>
              <a:t> </a:t>
            </a:r>
            <a:r>
              <a:rPr lang="en-US" dirty="0">
                <a:solidFill>
                  <a:srgbClr val="FF0000"/>
                </a:solidFill>
              </a:rPr>
              <a:t>is outside India</a:t>
            </a:r>
            <a:r>
              <a:rPr lang="en-US" dirty="0"/>
              <a:t>.</a:t>
            </a:r>
            <a:endParaRPr lang="en-IN" dirty="0"/>
          </a:p>
        </p:txBody>
      </p:sp>
    </p:spTree>
    <p:extLst>
      <p:ext uri="{BB962C8B-B14F-4D97-AF65-F5344CB8AC3E}">
        <p14:creationId xmlns:p14="http://schemas.microsoft.com/office/powerpoint/2010/main" val="2800027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55F531D-F7BE-49A8-B9F5-07FC8B6CDFDD}"/>
              </a:ext>
            </a:extLst>
          </p:cNvPr>
          <p:cNvSpPr txBox="1"/>
          <p:nvPr/>
        </p:nvSpPr>
        <p:spPr>
          <a:xfrm>
            <a:off x="587827" y="1712367"/>
            <a:ext cx="11047443" cy="1292662"/>
          </a:xfrm>
          <a:prstGeom prst="rect">
            <a:avLst/>
          </a:prstGeom>
          <a:noFill/>
        </p:spPr>
        <p:txBody>
          <a:bodyPr wrap="square">
            <a:spAutoFit/>
          </a:bodyPr>
          <a:lstStyle/>
          <a:p>
            <a:pPr algn="just"/>
            <a:r>
              <a:rPr lang="en-US" sz="3000" dirty="0"/>
              <a:t>Place of Supply of Services when , </a:t>
            </a:r>
            <a:r>
              <a:rPr lang="en-US" sz="3000" dirty="0">
                <a:solidFill>
                  <a:srgbClr val="FF0000"/>
                </a:solidFill>
              </a:rPr>
              <a:t>both </a:t>
            </a:r>
            <a:r>
              <a:rPr lang="en-US" sz="3000" dirty="0"/>
              <a:t>the location of supplier and location of the recipient </a:t>
            </a:r>
            <a:r>
              <a:rPr lang="en-US" sz="3000" dirty="0">
                <a:solidFill>
                  <a:srgbClr val="FF0000"/>
                </a:solidFill>
              </a:rPr>
              <a:t>are in India</a:t>
            </a:r>
            <a:r>
              <a:rPr lang="en-US" sz="3000" dirty="0"/>
              <a:t>.</a:t>
            </a:r>
          </a:p>
          <a:p>
            <a:pPr algn="just"/>
            <a:endParaRPr lang="en-US" dirty="0"/>
          </a:p>
        </p:txBody>
      </p:sp>
      <p:sp>
        <p:nvSpPr>
          <p:cNvPr id="6" name="Title 1">
            <a:extLst>
              <a:ext uri="{FF2B5EF4-FFF2-40B4-BE49-F238E27FC236}">
                <a16:creationId xmlns:a16="http://schemas.microsoft.com/office/drawing/2014/main" id="{4AC79535-AF14-4877-992B-2669A2B4E931}"/>
              </a:ext>
            </a:extLst>
          </p:cNvPr>
          <p:cNvSpPr txBox="1">
            <a:spLocks/>
          </p:cNvSpPr>
          <p:nvPr/>
        </p:nvSpPr>
        <p:spPr>
          <a:xfrm>
            <a:off x="1095308" y="841842"/>
            <a:ext cx="9603275" cy="1049235"/>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en-IN" dirty="0"/>
              <a:t>Section 12</a:t>
            </a:r>
          </a:p>
        </p:txBody>
      </p:sp>
    </p:spTree>
    <p:extLst>
      <p:ext uri="{BB962C8B-B14F-4D97-AF65-F5344CB8AC3E}">
        <p14:creationId xmlns:p14="http://schemas.microsoft.com/office/powerpoint/2010/main" val="3314186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18390AC-D1BB-4EC4-99D7-E1F88737F982}"/>
              </a:ext>
            </a:extLst>
          </p:cNvPr>
          <p:cNvSpPr/>
          <p:nvPr/>
        </p:nvSpPr>
        <p:spPr>
          <a:xfrm>
            <a:off x="942393" y="578498"/>
            <a:ext cx="6298162" cy="42920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Particulars</a:t>
            </a:r>
            <a:endParaRPr lang="en-IN" dirty="0"/>
          </a:p>
        </p:txBody>
      </p:sp>
      <p:sp>
        <p:nvSpPr>
          <p:cNvPr id="7" name="Rectangle 6">
            <a:extLst>
              <a:ext uri="{FF2B5EF4-FFF2-40B4-BE49-F238E27FC236}">
                <a16:creationId xmlns:a16="http://schemas.microsoft.com/office/drawing/2014/main" id="{D41CBB88-E3A5-4B50-9E22-EA509BD36664}"/>
              </a:ext>
            </a:extLst>
          </p:cNvPr>
          <p:cNvSpPr/>
          <p:nvPr/>
        </p:nvSpPr>
        <p:spPr>
          <a:xfrm>
            <a:off x="7240555" y="578498"/>
            <a:ext cx="4435150" cy="42920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Place of Supply</a:t>
            </a:r>
            <a:endParaRPr lang="en-IN" dirty="0"/>
          </a:p>
        </p:txBody>
      </p:sp>
      <p:sp>
        <p:nvSpPr>
          <p:cNvPr id="8" name="Rectangle 7">
            <a:extLst>
              <a:ext uri="{FF2B5EF4-FFF2-40B4-BE49-F238E27FC236}">
                <a16:creationId xmlns:a16="http://schemas.microsoft.com/office/drawing/2014/main" id="{20333C10-2CD8-44C2-A6D6-8F81535E627E}"/>
              </a:ext>
            </a:extLst>
          </p:cNvPr>
          <p:cNvSpPr/>
          <p:nvPr/>
        </p:nvSpPr>
        <p:spPr>
          <a:xfrm>
            <a:off x="942393" y="1007705"/>
            <a:ext cx="6298162" cy="17541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US" dirty="0"/>
              <a:t>General / Default Rule</a:t>
            </a:r>
          </a:p>
          <a:p>
            <a:pPr algn="just"/>
            <a:r>
              <a:rPr lang="en-US" dirty="0"/>
              <a:t>(To be applied in case of any service other than the services specified below)</a:t>
            </a:r>
            <a:endParaRPr lang="en-IN" dirty="0"/>
          </a:p>
        </p:txBody>
      </p:sp>
      <p:sp>
        <p:nvSpPr>
          <p:cNvPr id="9" name="Rectangle 8">
            <a:extLst>
              <a:ext uri="{FF2B5EF4-FFF2-40B4-BE49-F238E27FC236}">
                <a16:creationId xmlns:a16="http://schemas.microsoft.com/office/drawing/2014/main" id="{EEBA36E2-ED5A-42C2-87E4-8125A1E2CF98}"/>
              </a:ext>
            </a:extLst>
          </p:cNvPr>
          <p:cNvSpPr/>
          <p:nvPr/>
        </p:nvSpPr>
        <p:spPr>
          <a:xfrm>
            <a:off x="7240555" y="1007706"/>
            <a:ext cx="4435150" cy="55983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dirty="0">
                <a:solidFill>
                  <a:srgbClr val="FF0000"/>
                </a:solidFill>
              </a:rPr>
              <a:t>If the recipient is registered </a:t>
            </a:r>
            <a:r>
              <a:rPr lang="en-US" dirty="0"/>
              <a:t>: Location of the recipient</a:t>
            </a:r>
            <a:endParaRPr lang="en-IN" dirty="0"/>
          </a:p>
        </p:txBody>
      </p:sp>
      <p:sp>
        <p:nvSpPr>
          <p:cNvPr id="10" name="Rectangle 9">
            <a:extLst>
              <a:ext uri="{FF2B5EF4-FFF2-40B4-BE49-F238E27FC236}">
                <a16:creationId xmlns:a16="http://schemas.microsoft.com/office/drawing/2014/main" id="{47257F65-C583-4098-BCCA-F17C8D6E8A66}"/>
              </a:ext>
            </a:extLst>
          </p:cNvPr>
          <p:cNvSpPr/>
          <p:nvPr/>
        </p:nvSpPr>
        <p:spPr>
          <a:xfrm>
            <a:off x="7240555" y="1567543"/>
            <a:ext cx="4435150" cy="119431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dirty="0">
                <a:solidFill>
                  <a:srgbClr val="FF0000"/>
                </a:solidFill>
              </a:rPr>
              <a:t>If the recipient is unregistered</a:t>
            </a:r>
          </a:p>
          <a:p>
            <a:pPr algn="just"/>
            <a:r>
              <a:rPr lang="en-US" dirty="0">
                <a:solidFill>
                  <a:srgbClr val="FF0000"/>
                </a:solidFill>
              </a:rPr>
              <a:t>If address is known : </a:t>
            </a:r>
            <a:r>
              <a:rPr lang="en-US" dirty="0">
                <a:solidFill>
                  <a:schemeClr val="tx1"/>
                </a:solidFill>
              </a:rPr>
              <a:t>Location of the recipient</a:t>
            </a:r>
          </a:p>
          <a:p>
            <a:pPr algn="just"/>
            <a:r>
              <a:rPr lang="en-US" dirty="0">
                <a:solidFill>
                  <a:srgbClr val="FF0000"/>
                </a:solidFill>
              </a:rPr>
              <a:t>If address is not known: </a:t>
            </a:r>
            <a:r>
              <a:rPr lang="en-US" dirty="0">
                <a:solidFill>
                  <a:schemeClr val="tx1"/>
                </a:solidFill>
              </a:rPr>
              <a:t>Location of the supplier</a:t>
            </a:r>
            <a:endParaRPr lang="en-IN" dirty="0">
              <a:solidFill>
                <a:schemeClr val="tx1"/>
              </a:solidFill>
            </a:endParaRPr>
          </a:p>
        </p:txBody>
      </p:sp>
      <p:sp>
        <p:nvSpPr>
          <p:cNvPr id="14" name="Rectangle 13">
            <a:extLst>
              <a:ext uri="{FF2B5EF4-FFF2-40B4-BE49-F238E27FC236}">
                <a16:creationId xmlns:a16="http://schemas.microsoft.com/office/drawing/2014/main" id="{DFCC27B6-784F-4F8A-BBDB-058B0EF4E9BB}"/>
              </a:ext>
            </a:extLst>
          </p:cNvPr>
          <p:cNvSpPr/>
          <p:nvPr/>
        </p:nvSpPr>
        <p:spPr>
          <a:xfrm>
            <a:off x="942393" y="2761861"/>
            <a:ext cx="6298162" cy="69979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US" dirty="0"/>
              <a:t>Services in relation to an immovable property</a:t>
            </a:r>
            <a:endParaRPr lang="en-IN" dirty="0"/>
          </a:p>
        </p:txBody>
      </p:sp>
      <p:sp>
        <p:nvSpPr>
          <p:cNvPr id="17" name="Rectangle 16">
            <a:extLst>
              <a:ext uri="{FF2B5EF4-FFF2-40B4-BE49-F238E27FC236}">
                <a16:creationId xmlns:a16="http://schemas.microsoft.com/office/drawing/2014/main" id="{6FA8AECA-96F5-49E4-A1B1-395DA07DD2FA}"/>
              </a:ext>
            </a:extLst>
          </p:cNvPr>
          <p:cNvSpPr/>
          <p:nvPr/>
        </p:nvSpPr>
        <p:spPr>
          <a:xfrm>
            <a:off x="7240555" y="2761861"/>
            <a:ext cx="4435150" cy="69979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dirty="0">
                <a:solidFill>
                  <a:schemeClr val="tx1"/>
                </a:solidFill>
              </a:rPr>
              <a:t>Location of the immovable property</a:t>
            </a:r>
            <a:endParaRPr lang="en-IN" dirty="0">
              <a:solidFill>
                <a:schemeClr val="tx1"/>
              </a:solidFill>
            </a:endParaRPr>
          </a:p>
        </p:txBody>
      </p:sp>
      <p:sp>
        <p:nvSpPr>
          <p:cNvPr id="18" name="Rectangle 17">
            <a:extLst>
              <a:ext uri="{FF2B5EF4-FFF2-40B4-BE49-F238E27FC236}">
                <a16:creationId xmlns:a16="http://schemas.microsoft.com/office/drawing/2014/main" id="{A6D49BB1-E3A2-4F4A-AA69-6CA6C86EDD37}"/>
              </a:ext>
            </a:extLst>
          </p:cNvPr>
          <p:cNvSpPr/>
          <p:nvPr/>
        </p:nvSpPr>
        <p:spPr>
          <a:xfrm>
            <a:off x="942393" y="3475652"/>
            <a:ext cx="6298162" cy="69979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US" dirty="0"/>
              <a:t>Restaurant and catering , personal grooming, fitness, beauty treatment , health services </a:t>
            </a:r>
            <a:endParaRPr lang="en-IN" dirty="0"/>
          </a:p>
        </p:txBody>
      </p:sp>
      <p:sp>
        <p:nvSpPr>
          <p:cNvPr id="19" name="Rectangle 18">
            <a:extLst>
              <a:ext uri="{FF2B5EF4-FFF2-40B4-BE49-F238E27FC236}">
                <a16:creationId xmlns:a16="http://schemas.microsoft.com/office/drawing/2014/main" id="{E6DF19FB-942D-4C6B-B648-8F419FA6F773}"/>
              </a:ext>
            </a:extLst>
          </p:cNvPr>
          <p:cNvSpPr/>
          <p:nvPr/>
        </p:nvSpPr>
        <p:spPr>
          <a:xfrm>
            <a:off x="7240555" y="3474097"/>
            <a:ext cx="4435150" cy="69979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dirty="0">
                <a:solidFill>
                  <a:schemeClr val="tx1"/>
                </a:solidFill>
              </a:rPr>
              <a:t>Location where services are actually performed</a:t>
            </a:r>
            <a:endParaRPr lang="en-IN" dirty="0">
              <a:solidFill>
                <a:schemeClr val="tx1"/>
              </a:solidFill>
            </a:endParaRPr>
          </a:p>
        </p:txBody>
      </p:sp>
      <p:sp>
        <p:nvSpPr>
          <p:cNvPr id="20" name="Rectangle 19">
            <a:extLst>
              <a:ext uri="{FF2B5EF4-FFF2-40B4-BE49-F238E27FC236}">
                <a16:creationId xmlns:a16="http://schemas.microsoft.com/office/drawing/2014/main" id="{2B3CE06A-07A4-4E7F-8F17-37F39BD72812}"/>
              </a:ext>
            </a:extLst>
          </p:cNvPr>
          <p:cNvSpPr/>
          <p:nvPr/>
        </p:nvSpPr>
        <p:spPr>
          <a:xfrm>
            <a:off x="942393" y="4166118"/>
            <a:ext cx="6298162" cy="156287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US" dirty="0"/>
              <a:t>Training and Performance Appraisal</a:t>
            </a:r>
            <a:endParaRPr lang="en-IN" dirty="0"/>
          </a:p>
        </p:txBody>
      </p:sp>
      <p:sp>
        <p:nvSpPr>
          <p:cNvPr id="21" name="Rectangle 20">
            <a:extLst>
              <a:ext uri="{FF2B5EF4-FFF2-40B4-BE49-F238E27FC236}">
                <a16:creationId xmlns:a16="http://schemas.microsoft.com/office/drawing/2014/main" id="{D0807037-7204-4742-B5E3-AC99F1B300C8}"/>
              </a:ext>
            </a:extLst>
          </p:cNvPr>
          <p:cNvSpPr/>
          <p:nvPr/>
        </p:nvSpPr>
        <p:spPr>
          <a:xfrm>
            <a:off x="7240555" y="4152122"/>
            <a:ext cx="4435150" cy="69979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dirty="0">
                <a:solidFill>
                  <a:srgbClr val="FF0000"/>
                </a:solidFill>
              </a:rPr>
              <a:t>If the recipient is registered </a:t>
            </a:r>
            <a:r>
              <a:rPr lang="en-US" dirty="0"/>
              <a:t>: Location of the recipient</a:t>
            </a:r>
            <a:endParaRPr lang="en-IN" dirty="0"/>
          </a:p>
        </p:txBody>
      </p:sp>
      <p:sp>
        <p:nvSpPr>
          <p:cNvPr id="22" name="Rectangle 21">
            <a:extLst>
              <a:ext uri="{FF2B5EF4-FFF2-40B4-BE49-F238E27FC236}">
                <a16:creationId xmlns:a16="http://schemas.microsoft.com/office/drawing/2014/main" id="{050D7218-E43C-4760-86A3-31825BC27FB1}"/>
              </a:ext>
            </a:extLst>
          </p:cNvPr>
          <p:cNvSpPr/>
          <p:nvPr/>
        </p:nvSpPr>
        <p:spPr>
          <a:xfrm>
            <a:off x="7240555" y="4828592"/>
            <a:ext cx="4435150" cy="90040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dirty="0">
                <a:solidFill>
                  <a:srgbClr val="FF0000"/>
                </a:solidFill>
              </a:rPr>
              <a:t>If the recipient is not registered </a:t>
            </a:r>
            <a:r>
              <a:rPr lang="en-US" dirty="0"/>
              <a:t>: </a:t>
            </a:r>
            <a:r>
              <a:rPr lang="en-US" dirty="0">
                <a:solidFill>
                  <a:schemeClr val="tx1"/>
                </a:solidFill>
              </a:rPr>
              <a:t>Location where services are actually performed</a:t>
            </a:r>
            <a:endParaRPr lang="en-IN" dirty="0">
              <a:solidFill>
                <a:schemeClr val="tx1"/>
              </a:solidFill>
            </a:endParaRPr>
          </a:p>
          <a:p>
            <a:endParaRPr lang="en-IN" dirty="0"/>
          </a:p>
        </p:txBody>
      </p:sp>
    </p:spTree>
    <p:extLst>
      <p:ext uri="{BB962C8B-B14F-4D97-AF65-F5344CB8AC3E}">
        <p14:creationId xmlns:p14="http://schemas.microsoft.com/office/powerpoint/2010/main" val="2137102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additive="base">
                                        <p:cTn id="55" dur="500" fill="hold"/>
                                        <p:tgtEl>
                                          <p:spTgt spid="19"/>
                                        </p:tgtEl>
                                        <p:attrNameLst>
                                          <p:attrName>ppt_x</p:attrName>
                                        </p:attrNameLst>
                                      </p:cBhvr>
                                      <p:tavLst>
                                        <p:tav tm="0">
                                          <p:val>
                                            <p:strVal val="#ppt_x"/>
                                          </p:val>
                                        </p:tav>
                                        <p:tav tm="100000">
                                          <p:val>
                                            <p:strVal val="#ppt_x"/>
                                          </p:val>
                                        </p:tav>
                                      </p:tavLst>
                                    </p:anim>
                                    <p:anim calcmode="lin" valueType="num">
                                      <p:cBhvr additive="base">
                                        <p:cTn id="5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anim calcmode="lin" valueType="num">
                                      <p:cBhvr additive="base">
                                        <p:cTn id="61" dur="500" fill="hold"/>
                                        <p:tgtEl>
                                          <p:spTgt spid="20"/>
                                        </p:tgtEl>
                                        <p:attrNameLst>
                                          <p:attrName>ppt_x</p:attrName>
                                        </p:attrNameLst>
                                      </p:cBhvr>
                                      <p:tavLst>
                                        <p:tav tm="0">
                                          <p:val>
                                            <p:strVal val="#ppt_x"/>
                                          </p:val>
                                        </p:tav>
                                        <p:tav tm="100000">
                                          <p:val>
                                            <p:strVal val="#ppt_x"/>
                                          </p:val>
                                        </p:tav>
                                      </p:tavLst>
                                    </p:anim>
                                    <p:anim calcmode="lin" valueType="num">
                                      <p:cBhvr additive="base">
                                        <p:cTn id="6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 calcmode="lin" valueType="num">
                                      <p:cBhvr additive="base">
                                        <p:cTn id="67" dur="500" fill="hold"/>
                                        <p:tgtEl>
                                          <p:spTgt spid="21"/>
                                        </p:tgtEl>
                                        <p:attrNameLst>
                                          <p:attrName>ppt_x</p:attrName>
                                        </p:attrNameLst>
                                      </p:cBhvr>
                                      <p:tavLst>
                                        <p:tav tm="0">
                                          <p:val>
                                            <p:strVal val="#ppt_x"/>
                                          </p:val>
                                        </p:tav>
                                        <p:tav tm="100000">
                                          <p:val>
                                            <p:strVal val="#ppt_x"/>
                                          </p:val>
                                        </p:tav>
                                      </p:tavLst>
                                    </p:anim>
                                    <p:anim calcmode="lin" valueType="num">
                                      <p:cBhvr additive="base">
                                        <p:cTn id="6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2"/>
                                        </p:tgtEl>
                                        <p:attrNameLst>
                                          <p:attrName>style.visibility</p:attrName>
                                        </p:attrNameLst>
                                      </p:cBhvr>
                                      <p:to>
                                        <p:strVal val="visible"/>
                                      </p:to>
                                    </p:set>
                                    <p:anim calcmode="lin" valueType="num">
                                      <p:cBhvr additive="base">
                                        <p:cTn id="73" dur="500" fill="hold"/>
                                        <p:tgtEl>
                                          <p:spTgt spid="22"/>
                                        </p:tgtEl>
                                        <p:attrNameLst>
                                          <p:attrName>ppt_x</p:attrName>
                                        </p:attrNameLst>
                                      </p:cBhvr>
                                      <p:tavLst>
                                        <p:tav tm="0">
                                          <p:val>
                                            <p:strVal val="#ppt_x"/>
                                          </p:val>
                                        </p:tav>
                                        <p:tav tm="100000">
                                          <p:val>
                                            <p:strVal val="#ppt_x"/>
                                          </p:val>
                                        </p:tav>
                                      </p:tavLst>
                                    </p:anim>
                                    <p:anim calcmode="lin" valueType="num">
                                      <p:cBhvr additive="base">
                                        <p:cTn id="7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4" grpId="0" animBg="1"/>
      <p:bldP spid="17" grpId="0" animBg="1"/>
      <p:bldP spid="18" grpId="0" animBg="1"/>
      <p:bldP spid="19" grpId="0" animBg="1"/>
      <p:bldP spid="20" grpId="0" animBg="1"/>
      <p:bldP spid="21" grpId="0" animBg="1"/>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18390AC-D1BB-4EC4-99D7-E1F88737F982}"/>
              </a:ext>
            </a:extLst>
          </p:cNvPr>
          <p:cNvSpPr/>
          <p:nvPr/>
        </p:nvSpPr>
        <p:spPr>
          <a:xfrm>
            <a:off x="942393" y="578498"/>
            <a:ext cx="6298162" cy="42920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Particulars</a:t>
            </a:r>
            <a:endParaRPr lang="en-IN" dirty="0"/>
          </a:p>
        </p:txBody>
      </p:sp>
      <p:sp>
        <p:nvSpPr>
          <p:cNvPr id="7" name="Rectangle 6">
            <a:extLst>
              <a:ext uri="{FF2B5EF4-FFF2-40B4-BE49-F238E27FC236}">
                <a16:creationId xmlns:a16="http://schemas.microsoft.com/office/drawing/2014/main" id="{D41CBB88-E3A5-4B50-9E22-EA509BD36664}"/>
              </a:ext>
            </a:extLst>
          </p:cNvPr>
          <p:cNvSpPr/>
          <p:nvPr/>
        </p:nvSpPr>
        <p:spPr>
          <a:xfrm>
            <a:off x="7240555" y="578498"/>
            <a:ext cx="4435150" cy="42920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Place of Supply</a:t>
            </a:r>
            <a:endParaRPr lang="en-IN" dirty="0"/>
          </a:p>
        </p:txBody>
      </p:sp>
      <p:sp>
        <p:nvSpPr>
          <p:cNvPr id="8" name="Rectangle 7">
            <a:extLst>
              <a:ext uri="{FF2B5EF4-FFF2-40B4-BE49-F238E27FC236}">
                <a16:creationId xmlns:a16="http://schemas.microsoft.com/office/drawing/2014/main" id="{20333C10-2CD8-44C2-A6D6-8F81535E627E}"/>
              </a:ext>
            </a:extLst>
          </p:cNvPr>
          <p:cNvSpPr/>
          <p:nvPr/>
        </p:nvSpPr>
        <p:spPr>
          <a:xfrm>
            <a:off x="942393" y="1007705"/>
            <a:ext cx="6298162" cy="5598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US" dirty="0"/>
              <a:t>Admission to events, amusement park</a:t>
            </a:r>
            <a:endParaRPr lang="en-IN" dirty="0"/>
          </a:p>
        </p:txBody>
      </p:sp>
      <p:sp>
        <p:nvSpPr>
          <p:cNvPr id="9" name="Rectangle 8">
            <a:extLst>
              <a:ext uri="{FF2B5EF4-FFF2-40B4-BE49-F238E27FC236}">
                <a16:creationId xmlns:a16="http://schemas.microsoft.com/office/drawing/2014/main" id="{EEBA36E2-ED5A-42C2-87E4-8125A1E2CF98}"/>
              </a:ext>
            </a:extLst>
          </p:cNvPr>
          <p:cNvSpPr/>
          <p:nvPr/>
        </p:nvSpPr>
        <p:spPr>
          <a:xfrm>
            <a:off x="7240555" y="1007706"/>
            <a:ext cx="4435150" cy="55983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dirty="0">
                <a:solidFill>
                  <a:schemeClr val="tx1"/>
                </a:solidFill>
              </a:rPr>
              <a:t>Location where the event is actually held or where the park or such place is located.</a:t>
            </a:r>
            <a:endParaRPr lang="en-IN" dirty="0">
              <a:solidFill>
                <a:schemeClr val="tx1"/>
              </a:solidFill>
            </a:endParaRPr>
          </a:p>
        </p:txBody>
      </p:sp>
      <p:sp>
        <p:nvSpPr>
          <p:cNvPr id="32" name="Rectangle 31">
            <a:extLst>
              <a:ext uri="{FF2B5EF4-FFF2-40B4-BE49-F238E27FC236}">
                <a16:creationId xmlns:a16="http://schemas.microsoft.com/office/drawing/2014/main" id="{BA50228D-A597-4F22-83F3-2FC68C1EE1CA}"/>
              </a:ext>
            </a:extLst>
          </p:cNvPr>
          <p:cNvSpPr/>
          <p:nvPr/>
        </p:nvSpPr>
        <p:spPr>
          <a:xfrm>
            <a:off x="942393" y="1567541"/>
            <a:ext cx="6298162" cy="237930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US" dirty="0"/>
              <a:t>Organizing an event</a:t>
            </a:r>
            <a:endParaRPr lang="en-IN" dirty="0"/>
          </a:p>
        </p:txBody>
      </p:sp>
      <p:sp>
        <p:nvSpPr>
          <p:cNvPr id="33" name="Rectangle 32">
            <a:extLst>
              <a:ext uri="{FF2B5EF4-FFF2-40B4-BE49-F238E27FC236}">
                <a16:creationId xmlns:a16="http://schemas.microsoft.com/office/drawing/2014/main" id="{E3C34E8E-86B2-4308-AA27-7E94CD28A738}"/>
              </a:ext>
            </a:extLst>
          </p:cNvPr>
          <p:cNvSpPr/>
          <p:nvPr/>
        </p:nvSpPr>
        <p:spPr>
          <a:xfrm>
            <a:off x="7240555" y="1544218"/>
            <a:ext cx="4435150" cy="69979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dirty="0">
                <a:solidFill>
                  <a:srgbClr val="FF0000"/>
                </a:solidFill>
              </a:rPr>
              <a:t>If the recipient is registered </a:t>
            </a:r>
            <a:r>
              <a:rPr lang="en-US" dirty="0"/>
              <a:t>: Location of the recipient</a:t>
            </a:r>
            <a:endParaRPr lang="en-IN" dirty="0"/>
          </a:p>
        </p:txBody>
      </p:sp>
      <p:sp>
        <p:nvSpPr>
          <p:cNvPr id="34" name="Rectangle 33">
            <a:extLst>
              <a:ext uri="{FF2B5EF4-FFF2-40B4-BE49-F238E27FC236}">
                <a16:creationId xmlns:a16="http://schemas.microsoft.com/office/drawing/2014/main" id="{46ED581D-B09B-47DD-B095-0AF2DF76F1A2}"/>
              </a:ext>
            </a:extLst>
          </p:cNvPr>
          <p:cNvSpPr/>
          <p:nvPr/>
        </p:nvSpPr>
        <p:spPr>
          <a:xfrm>
            <a:off x="7240555" y="2244013"/>
            <a:ext cx="4435150" cy="80709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dirty="0">
                <a:solidFill>
                  <a:srgbClr val="FF0000"/>
                </a:solidFill>
              </a:rPr>
              <a:t>If the recipient is not registered </a:t>
            </a:r>
            <a:r>
              <a:rPr lang="en-US" dirty="0"/>
              <a:t>: </a:t>
            </a:r>
            <a:r>
              <a:rPr lang="en-US" dirty="0">
                <a:solidFill>
                  <a:schemeClr val="tx1"/>
                </a:solidFill>
              </a:rPr>
              <a:t>Location where the event is actually held.</a:t>
            </a:r>
            <a:endParaRPr lang="en-IN" dirty="0">
              <a:solidFill>
                <a:schemeClr val="tx1"/>
              </a:solidFill>
            </a:endParaRPr>
          </a:p>
          <a:p>
            <a:endParaRPr lang="en-IN" dirty="0"/>
          </a:p>
        </p:txBody>
      </p:sp>
      <p:sp>
        <p:nvSpPr>
          <p:cNvPr id="35" name="Rectangle 34">
            <a:extLst>
              <a:ext uri="{FF2B5EF4-FFF2-40B4-BE49-F238E27FC236}">
                <a16:creationId xmlns:a16="http://schemas.microsoft.com/office/drawing/2014/main" id="{A90B53BC-2D73-46DB-8695-7AFE85EF4F3D}"/>
              </a:ext>
            </a:extLst>
          </p:cNvPr>
          <p:cNvSpPr/>
          <p:nvPr/>
        </p:nvSpPr>
        <p:spPr>
          <a:xfrm>
            <a:off x="7240555" y="3079102"/>
            <a:ext cx="4435150" cy="86774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dirty="0">
                <a:solidFill>
                  <a:srgbClr val="FF0000"/>
                </a:solidFill>
              </a:rPr>
              <a:t>If the event is held outside India , location of the recipient.</a:t>
            </a:r>
            <a:endParaRPr lang="en-IN" dirty="0"/>
          </a:p>
        </p:txBody>
      </p:sp>
      <p:sp>
        <p:nvSpPr>
          <p:cNvPr id="36" name="Rectangle 35">
            <a:extLst>
              <a:ext uri="{FF2B5EF4-FFF2-40B4-BE49-F238E27FC236}">
                <a16:creationId xmlns:a16="http://schemas.microsoft.com/office/drawing/2014/main" id="{85AE4A79-21A1-476F-B71F-404D84C9580C}"/>
              </a:ext>
            </a:extLst>
          </p:cNvPr>
          <p:cNvSpPr/>
          <p:nvPr/>
        </p:nvSpPr>
        <p:spPr>
          <a:xfrm>
            <a:off x="942393" y="3946847"/>
            <a:ext cx="6298162" cy="156754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US" dirty="0"/>
              <a:t>Transportation of goods</a:t>
            </a:r>
            <a:endParaRPr lang="en-IN" dirty="0"/>
          </a:p>
        </p:txBody>
      </p:sp>
      <p:sp>
        <p:nvSpPr>
          <p:cNvPr id="37" name="Rectangle 36">
            <a:extLst>
              <a:ext uri="{FF2B5EF4-FFF2-40B4-BE49-F238E27FC236}">
                <a16:creationId xmlns:a16="http://schemas.microsoft.com/office/drawing/2014/main" id="{F6F656D9-06FB-4554-8E63-059EE9A288B0}"/>
              </a:ext>
            </a:extLst>
          </p:cNvPr>
          <p:cNvSpPr/>
          <p:nvPr/>
        </p:nvSpPr>
        <p:spPr>
          <a:xfrm>
            <a:off x="7240555" y="3946848"/>
            <a:ext cx="4435150" cy="69979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dirty="0">
                <a:solidFill>
                  <a:srgbClr val="FF0000"/>
                </a:solidFill>
              </a:rPr>
              <a:t>If the recipient is registered </a:t>
            </a:r>
            <a:r>
              <a:rPr lang="en-US" dirty="0"/>
              <a:t>: Location of the recipient</a:t>
            </a:r>
            <a:endParaRPr lang="en-IN" dirty="0"/>
          </a:p>
        </p:txBody>
      </p:sp>
      <p:sp>
        <p:nvSpPr>
          <p:cNvPr id="38" name="Rectangle 37">
            <a:extLst>
              <a:ext uri="{FF2B5EF4-FFF2-40B4-BE49-F238E27FC236}">
                <a16:creationId xmlns:a16="http://schemas.microsoft.com/office/drawing/2014/main" id="{FFE16C3E-CB87-473E-BC5E-22DC0C8B01D3}"/>
              </a:ext>
            </a:extLst>
          </p:cNvPr>
          <p:cNvSpPr/>
          <p:nvPr/>
        </p:nvSpPr>
        <p:spPr>
          <a:xfrm>
            <a:off x="7240555" y="4677743"/>
            <a:ext cx="4435150" cy="83664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dirty="0">
                <a:solidFill>
                  <a:srgbClr val="FF0000"/>
                </a:solidFill>
              </a:rPr>
              <a:t>If the recipient is unregistered </a:t>
            </a:r>
            <a:r>
              <a:rPr lang="en-US" dirty="0"/>
              <a:t>: Location where the goods are handed over for transportation</a:t>
            </a:r>
            <a:endParaRPr lang="en-IN" dirty="0"/>
          </a:p>
        </p:txBody>
      </p:sp>
    </p:spTree>
    <p:extLst>
      <p:ext uri="{BB962C8B-B14F-4D97-AF65-F5344CB8AC3E}">
        <p14:creationId xmlns:p14="http://schemas.microsoft.com/office/powerpoint/2010/main" val="3286597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additive="base">
                                        <p:cTn id="31" dur="500" fill="hold"/>
                                        <p:tgtEl>
                                          <p:spTgt spid="32"/>
                                        </p:tgtEl>
                                        <p:attrNameLst>
                                          <p:attrName>ppt_x</p:attrName>
                                        </p:attrNameLst>
                                      </p:cBhvr>
                                      <p:tavLst>
                                        <p:tav tm="0">
                                          <p:val>
                                            <p:strVal val="#ppt_x"/>
                                          </p:val>
                                        </p:tav>
                                        <p:tav tm="100000">
                                          <p:val>
                                            <p:strVal val="#ppt_x"/>
                                          </p:val>
                                        </p:tav>
                                      </p:tavLst>
                                    </p:anim>
                                    <p:anim calcmode="lin" valueType="num">
                                      <p:cBhvr additive="base">
                                        <p:cTn id="3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3"/>
                                        </p:tgtEl>
                                        <p:attrNameLst>
                                          <p:attrName>style.visibility</p:attrName>
                                        </p:attrNameLst>
                                      </p:cBhvr>
                                      <p:to>
                                        <p:strVal val="visible"/>
                                      </p:to>
                                    </p:set>
                                    <p:anim calcmode="lin" valueType="num">
                                      <p:cBhvr additive="base">
                                        <p:cTn id="37" dur="500" fill="hold"/>
                                        <p:tgtEl>
                                          <p:spTgt spid="33"/>
                                        </p:tgtEl>
                                        <p:attrNameLst>
                                          <p:attrName>ppt_x</p:attrName>
                                        </p:attrNameLst>
                                      </p:cBhvr>
                                      <p:tavLst>
                                        <p:tav tm="0">
                                          <p:val>
                                            <p:strVal val="#ppt_x"/>
                                          </p:val>
                                        </p:tav>
                                        <p:tav tm="100000">
                                          <p:val>
                                            <p:strVal val="#ppt_x"/>
                                          </p:val>
                                        </p:tav>
                                      </p:tavLst>
                                    </p:anim>
                                    <p:anim calcmode="lin" valueType="num">
                                      <p:cBhvr additive="base">
                                        <p:cTn id="3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cBhvr additive="base">
                                        <p:cTn id="43" dur="500" fill="hold"/>
                                        <p:tgtEl>
                                          <p:spTgt spid="34"/>
                                        </p:tgtEl>
                                        <p:attrNameLst>
                                          <p:attrName>ppt_x</p:attrName>
                                        </p:attrNameLst>
                                      </p:cBhvr>
                                      <p:tavLst>
                                        <p:tav tm="0">
                                          <p:val>
                                            <p:strVal val="#ppt_x"/>
                                          </p:val>
                                        </p:tav>
                                        <p:tav tm="100000">
                                          <p:val>
                                            <p:strVal val="#ppt_x"/>
                                          </p:val>
                                        </p:tav>
                                      </p:tavLst>
                                    </p:anim>
                                    <p:anim calcmode="lin" valueType="num">
                                      <p:cBhvr additive="base">
                                        <p:cTn id="44"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5"/>
                                        </p:tgtEl>
                                        <p:attrNameLst>
                                          <p:attrName>style.visibility</p:attrName>
                                        </p:attrNameLst>
                                      </p:cBhvr>
                                      <p:to>
                                        <p:strVal val="visible"/>
                                      </p:to>
                                    </p:set>
                                    <p:anim calcmode="lin" valueType="num">
                                      <p:cBhvr additive="base">
                                        <p:cTn id="49" dur="500" fill="hold"/>
                                        <p:tgtEl>
                                          <p:spTgt spid="35"/>
                                        </p:tgtEl>
                                        <p:attrNameLst>
                                          <p:attrName>ppt_x</p:attrName>
                                        </p:attrNameLst>
                                      </p:cBhvr>
                                      <p:tavLst>
                                        <p:tav tm="0">
                                          <p:val>
                                            <p:strVal val="#ppt_x"/>
                                          </p:val>
                                        </p:tav>
                                        <p:tav tm="100000">
                                          <p:val>
                                            <p:strVal val="#ppt_x"/>
                                          </p:val>
                                        </p:tav>
                                      </p:tavLst>
                                    </p:anim>
                                    <p:anim calcmode="lin" valueType="num">
                                      <p:cBhvr additive="base">
                                        <p:cTn id="50"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6"/>
                                        </p:tgtEl>
                                        <p:attrNameLst>
                                          <p:attrName>style.visibility</p:attrName>
                                        </p:attrNameLst>
                                      </p:cBhvr>
                                      <p:to>
                                        <p:strVal val="visible"/>
                                      </p:to>
                                    </p:set>
                                    <p:anim calcmode="lin" valueType="num">
                                      <p:cBhvr additive="base">
                                        <p:cTn id="55" dur="500" fill="hold"/>
                                        <p:tgtEl>
                                          <p:spTgt spid="36"/>
                                        </p:tgtEl>
                                        <p:attrNameLst>
                                          <p:attrName>ppt_x</p:attrName>
                                        </p:attrNameLst>
                                      </p:cBhvr>
                                      <p:tavLst>
                                        <p:tav tm="0">
                                          <p:val>
                                            <p:strVal val="#ppt_x"/>
                                          </p:val>
                                        </p:tav>
                                        <p:tav tm="100000">
                                          <p:val>
                                            <p:strVal val="#ppt_x"/>
                                          </p:val>
                                        </p:tav>
                                      </p:tavLst>
                                    </p:anim>
                                    <p:anim calcmode="lin" valueType="num">
                                      <p:cBhvr additive="base">
                                        <p:cTn id="56"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7"/>
                                        </p:tgtEl>
                                        <p:attrNameLst>
                                          <p:attrName>style.visibility</p:attrName>
                                        </p:attrNameLst>
                                      </p:cBhvr>
                                      <p:to>
                                        <p:strVal val="visible"/>
                                      </p:to>
                                    </p:set>
                                    <p:anim calcmode="lin" valueType="num">
                                      <p:cBhvr additive="base">
                                        <p:cTn id="61" dur="500" fill="hold"/>
                                        <p:tgtEl>
                                          <p:spTgt spid="37"/>
                                        </p:tgtEl>
                                        <p:attrNameLst>
                                          <p:attrName>ppt_x</p:attrName>
                                        </p:attrNameLst>
                                      </p:cBhvr>
                                      <p:tavLst>
                                        <p:tav tm="0">
                                          <p:val>
                                            <p:strVal val="#ppt_x"/>
                                          </p:val>
                                        </p:tav>
                                        <p:tav tm="100000">
                                          <p:val>
                                            <p:strVal val="#ppt_x"/>
                                          </p:val>
                                        </p:tav>
                                      </p:tavLst>
                                    </p:anim>
                                    <p:anim calcmode="lin" valueType="num">
                                      <p:cBhvr additive="base">
                                        <p:cTn id="62"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8"/>
                                        </p:tgtEl>
                                        <p:attrNameLst>
                                          <p:attrName>style.visibility</p:attrName>
                                        </p:attrNameLst>
                                      </p:cBhvr>
                                      <p:to>
                                        <p:strVal val="visible"/>
                                      </p:to>
                                    </p:set>
                                    <p:anim calcmode="lin" valueType="num">
                                      <p:cBhvr additive="base">
                                        <p:cTn id="67" dur="500" fill="hold"/>
                                        <p:tgtEl>
                                          <p:spTgt spid="38"/>
                                        </p:tgtEl>
                                        <p:attrNameLst>
                                          <p:attrName>ppt_x</p:attrName>
                                        </p:attrNameLst>
                                      </p:cBhvr>
                                      <p:tavLst>
                                        <p:tav tm="0">
                                          <p:val>
                                            <p:strVal val="#ppt_x"/>
                                          </p:val>
                                        </p:tav>
                                        <p:tav tm="100000">
                                          <p:val>
                                            <p:strVal val="#ppt_x"/>
                                          </p:val>
                                        </p:tav>
                                      </p:tavLst>
                                    </p:anim>
                                    <p:anim calcmode="lin" valueType="num">
                                      <p:cBhvr additive="base">
                                        <p:cTn id="68"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32" grpId="0" animBg="1"/>
      <p:bldP spid="33" grpId="0" animBg="1"/>
      <p:bldP spid="34" grpId="0" animBg="1"/>
      <p:bldP spid="35" grpId="0" animBg="1"/>
      <p:bldP spid="36" grpId="0" animBg="1"/>
      <p:bldP spid="37" grpId="0" animBg="1"/>
      <p:bldP spid="3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18390AC-D1BB-4EC4-99D7-E1F88737F982}"/>
              </a:ext>
            </a:extLst>
          </p:cNvPr>
          <p:cNvSpPr/>
          <p:nvPr/>
        </p:nvSpPr>
        <p:spPr>
          <a:xfrm>
            <a:off x="942393" y="578498"/>
            <a:ext cx="6298162" cy="42920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Particulars</a:t>
            </a:r>
            <a:endParaRPr lang="en-IN" dirty="0"/>
          </a:p>
        </p:txBody>
      </p:sp>
      <p:sp>
        <p:nvSpPr>
          <p:cNvPr id="7" name="Rectangle 6">
            <a:extLst>
              <a:ext uri="{FF2B5EF4-FFF2-40B4-BE49-F238E27FC236}">
                <a16:creationId xmlns:a16="http://schemas.microsoft.com/office/drawing/2014/main" id="{D41CBB88-E3A5-4B50-9E22-EA509BD36664}"/>
              </a:ext>
            </a:extLst>
          </p:cNvPr>
          <p:cNvSpPr/>
          <p:nvPr/>
        </p:nvSpPr>
        <p:spPr>
          <a:xfrm>
            <a:off x="7240555" y="578498"/>
            <a:ext cx="4435150" cy="42920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Place of Supply</a:t>
            </a:r>
            <a:endParaRPr lang="en-IN" dirty="0"/>
          </a:p>
        </p:txBody>
      </p:sp>
      <p:sp>
        <p:nvSpPr>
          <p:cNvPr id="36" name="Rectangle 35">
            <a:extLst>
              <a:ext uri="{FF2B5EF4-FFF2-40B4-BE49-F238E27FC236}">
                <a16:creationId xmlns:a16="http://schemas.microsoft.com/office/drawing/2014/main" id="{85AE4A79-21A1-476F-B71F-404D84C9580C}"/>
              </a:ext>
            </a:extLst>
          </p:cNvPr>
          <p:cNvSpPr/>
          <p:nvPr/>
        </p:nvSpPr>
        <p:spPr>
          <a:xfrm>
            <a:off x="942393" y="1038807"/>
            <a:ext cx="6298162" cy="151622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US" dirty="0"/>
              <a:t>Passenger Transportation Services</a:t>
            </a:r>
            <a:endParaRPr lang="en-IN" dirty="0"/>
          </a:p>
        </p:txBody>
      </p:sp>
      <p:sp>
        <p:nvSpPr>
          <p:cNvPr id="37" name="Rectangle 36">
            <a:extLst>
              <a:ext uri="{FF2B5EF4-FFF2-40B4-BE49-F238E27FC236}">
                <a16:creationId xmlns:a16="http://schemas.microsoft.com/office/drawing/2014/main" id="{F6F656D9-06FB-4554-8E63-059EE9A288B0}"/>
              </a:ext>
            </a:extLst>
          </p:cNvPr>
          <p:cNvSpPr/>
          <p:nvPr/>
        </p:nvSpPr>
        <p:spPr>
          <a:xfrm>
            <a:off x="7240555" y="1007706"/>
            <a:ext cx="4435150" cy="69979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dirty="0">
                <a:solidFill>
                  <a:srgbClr val="FF0000"/>
                </a:solidFill>
              </a:rPr>
              <a:t>If the recipient is registered </a:t>
            </a:r>
            <a:r>
              <a:rPr lang="en-US" dirty="0"/>
              <a:t>: Location of the recipient</a:t>
            </a:r>
            <a:endParaRPr lang="en-IN" dirty="0"/>
          </a:p>
        </p:txBody>
      </p:sp>
      <p:sp>
        <p:nvSpPr>
          <p:cNvPr id="38" name="Rectangle 37">
            <a:extLst>
              <a:ext uri="{FF2B5EF4-FFF2-40B4-BE49-F238E27FC236}">
                <a16:creationId xmlns:a16="http://schemas.microsoft.com/office/drawing/2014/main" id="{FFE16C3E-CB87-473E-BC5E-22DC0C8B01D3}"/>
              </a:ext>
            </a:extLst>
          </p:cNvPr>
          <p:cNvSpPr/>
          <p:nvPr/>
        </p:nvSpPr>
        <p:spPr>
          <a:xfrm>
            <a:off x="7240555" y="1718386"/>
            <a:ext cx="4435150" cy="83664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dirty="0">
                <a:solidFill>
                  <a:srgbClr val="FF0000"/>
                </a:solidFill>
              </a:rPr>
              <a:t>If the recipient is unregistered </a:t>
            </a:r>
            <a:r>
              <a:rPr lang="en-US" dirty="0"/>
              <a:t>: Place where the passenger embarks on the journey</a:t>
            </a:r>
            <a:endParaRPr lang="en-IN" dirty="0"/>
          </a:p>
        </p:txBody>
      </p:sp>
      <p:sp>
        <p:nvSpPr>
          <p:cNvPr id="13" name="Rectangle 12">
            <a:extLst>
              <a:ext uri="{FF2B5EF4-FFF2-40B4-BE49-F238E27FC236}">
                <a16:creationId xmlns:a16="http://schemas.microsoft.com/office/drawing/2014/main" id="{9366491D-1D02-47AC-96F6-E3D24C227CF8}"/>
              </a:ext>
            </a:extLst>
          </p:cNvPr>
          <p:cNvSpPr/>
          <p:nvPr/>
        </p:nvSpPr>
        <p:spPr>
          <a:xfrm>
            <a:off x="942393" y="2555032"/>
            <a:ext cx="6298162" cy="85686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US" dirty="0"/>
              <a:t>Services supplied on-board a conveyance</a:t>
            </a:r>
            <a:endParaRPr lang="en-IN" dirty="0"/>
          </a:p>
        </p:txBody>
      </p:sp>
      <p:sp>
        <p:nvSpPr>
          <p:cNvPr id="14" name="Rectangle 13">
            <a:extLst>
              <a:ext uri="{FF2B5EF4-FFF2-40B4-BE49-F238E27FC236}">
                <a16:creationId xmlns:a16="http://schemas.microsoft.com/office/drawing/2014/main" id="{ABDA4C92-2DD2-4923-85FC-79518115A9C9}"/>
              </a:ext>
            </a:extLst>
          </p:cNvPr>
          <p:cNvSpPr/>
          <p:nvPr/>
        </p:nvSpPr>
        <p:spPr>
          <a:xfrm>
            <a:off x="7240555" y="2575247"/>
            <a:ext cx="4435150" cy="83664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dirty="0"/>
              <a:t>Location of the first scheduled point of departure</a:t>
            </a:r>
            <a:endParaRPr lang="en-IN" dirty="0"/>
          </a:p>
        </p:txBody>
      </p:sp>
      <p:sp>
        <p:nvSpPr>
          <p:cNvPr id="15" name="Rectangle 14">
            <a:extLst>
              <a:ext uri="{FF2B5EF4-FFF2-40B4-BE49-F238E27FC236}">
                <a16:creationId xmlns:a16="http://schemas.microsoft.com/office/drawing/2014/main" id="{819217B8-4EFA-451C-A1DB-986154A4906B}"/>
              </a:ext>
            </a:extLst>
          </p:cNvPr>
          <p:cNvSpPr/>
          <p:nvPr/>
        </p:nvSpPr>
        <p:spPr>
          <a:xfrm>
            <a:off x="942393" y="3411893"/>
            <a:ext cx="6298162" cy="286760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US" dirty="0"/>
              <a:t>Telecom Services</a:t>
            </a:r>
            <a:endParaRPr lang="en-IN" dirty="0"/>
          </a:p>
        </p:txBody>
      </p:sp>
      <p:sp>
        <p:nvSpPr>
          <p:cNvPr id="16" name="Rectangle 15">
            <a:extLst>
              <a:ext uri="{FF2B5EF4-FFF2-40B4-BE49-F238E27FC236}">
                <a16:creationId xmlns:a16="http://schemas.microsoft.com/office/drawing/2014/main" id="{0CAD6533-CB76-43E9-8CA7-2CC5B46ED267}"/>
              </a:ext>
            </a:extLst>
          </p:cNvPr>
          <p:cNvSpPr/>
          <p:nvPr/>
        </p:nvSpPr>
        <p:spPr>
          <a:xfrm>
            <a:off x="7240555" y="3432107"/>
            <a:ext cx="4435150" cy="69202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dirty="0">
                <a:solidFill>
                  <a:srgbClr val="FF0000"/>
                </a:solidFill>
              </a:rPr>
              <a:t>Fixed Line </a:t>
            </a:r>
            <a:r>
              <a:rPr lang="en-US" dirty="0"/>
              <a:t>: Location where the line is installed</a:t>
            </a:r>
            <a:endParaRPr lang="en-IN" dirty="0"/>
          </a:p>
        </p:txBody>
      </p:sp>
      <p:sp>
        <p:nvSpPr>
          <p:cNvPr id="17" name="Rectangle 16">
            <a:extLst>
              <a:ext uri="{FF2B5EF4-FFF2-40B4-BE49-F238E27FC236}">
                <a16:creationId xmlns:a16="http://schemas.microsoft.com/office/drawing/2014/main" id="{A4ADA890-3B20-4D60-9BC5-2802F700A1D7}"/>
              </a:ext>
            </a:extLst>
          </p:cNvPr>
          <p:cNvSpPr/>
          <p:nvPr/>
        </p:nvSpPr>
        <p:spPr>
          <a:xfrm>
            <a:off x="7240555" y="4124131"/>
            <a:ext cx="4435150" cy="69202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dirty="0">
                <a:solidFill>
                  <a:srgbClr val="FF0000"/>
                </a:solidFill>
              </a:rPr>
              <a:t>Post Paid </a:t>
            </a:r>
            <a:r>
              <a:rPr lang="en-US" dirty="0"/>
              <a:t>: Billing address</a:t>
            </a:r>
            <a:endParaRPr lang="en-IN" dirty="0"/>
          </a:p>
        </p:txBody>
      </p:sp>
      <p:sp>
        <p:nvSpPr>
          <p:cNvPr id="18" name="Rectangle 17">
            <a:extLst>
              <a:ext uri="{FF2B5EF4-FFF2-40B4-BE49-F238E27FC236}">
                <a16:creationId xmlns:a16="http://schemas.microsoft.com/office/drawing/2014/main" id="{965CA03B-FD2E-47C8-931E-E858E1FAF83B}"/>
              </a:ext>
            </a:extLst>
          </p:cNvPr>
          <p:cNvSpPr/>
          <p:nvPr/>
        </p:nvSpPr>
        <p:spPr>
          <a:xfrm>
            <a:off x="7240555" y="4816155"/>
            <a:ext cx="4435150" cy="69202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dirty="0">
                <a:solidFill>
                  <a:srgbClr val="FF0000"/>
                </a:solidFill>
              </a:rPr>
              <a:t>Pre Paid </a:t>
            </a:r>
            <a:r>
              <a:rPr lang="en-US" dirty="0"/>
              <a:t>: Location where the prepaid voucher is sold</a:t>
            </a:r>
            <a:endParaRPr lang="en-IN" dirty="0"/>
          </a:p>
        </p:txBody>
      </p:sp>
      <p:sp>
        <p:nvSpPr>
          <p:cNvPr id="19" name="Rectangle 18">
            <a:extLst>
              <a:ext uri="{FF2B5EF4-FFF2-40B4-BE49-F238E27FC236}">
                <a16:creationId xmlns:a16="http://schemas.microsoft.com/office/drawing/2014/main" id="{B229A703-7EF4-4247-8D98-0DE3925D7E83}"/>
              </a:ext>
            </a:extLst>
          </p:cNvPr>
          <p:cNvSpPr/>
          <p:nvPr/>
        </p:nvSpPr>
        <p:spPr>
          <a:xfrm>
            <a:off x="7240555" y="5508178"/>
            <a:ext cx="4435150" cy="771323"/>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dirty="0">
                <a:solidFill>
                  <a:srgbClr val="FF0000"/>
                </a:solidFill>
              </a:rPr>
              <a:t>Pre Paid sold through internet</a:t>
            </a:r>
            <a:r>
              <a:rPr lang="en-US" dirty="0"/>
              <a:t>: Billing address</a:t>
            </a:r>
            <a:endParaRPr lang="en-IN" dirty="0"/>
          </a:p>
        </p:txBody>
      </p:sp>
    </p:spTree>
    <p:extLst>
      <p:ext uri="{BB962C8B-B14F-4D97-AF65-F5344CB8AC3E}">
        <p14:creationId xmlns:p14="http://schemas.microsoft.com/office/powerpoint/2010/main" val="217636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anim calcmode="lin" valueType="num">
                                      <p:cBhvr additive="base">
                                        <p:cTn id="19" dur="500" fill="hold"/>
                                        <p:tgtEl>
                                          <p:spTgt spid="36"/>
                                        </p:tgtEl>
                                        <p:attrNameLst>
                                          <p:attrName>ppt_x</p:attrName>
                                        </p:attrNameLst>
                                      </p:cBhvr>
                                      <p:tavLst>
                                        <p:tav tm="0">
                                          <p:val>
                                            <p:strVal val="#ppt_x"/>
                                          </p:val>
                                        </p:tav>
                                        <p:tav tm="100000">
                                          <p:val>
                                            <p:strVal val="#ppt_x"/>
                                          </p:val>
                                        </p:tav>
                                      </p:tavLst>
                                    </p:anim>
                                    <p:anim calcmode="lin" valueType="num">
                                      <p:cBhvr additive="base">
                                        <p:cTn id="20"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anim calcmode="lin" valueType="num">
                                      <p:cBhvr additive="base">
                                        <p:cTn id="25" dur="500" fill="hold"/>
                                        <p:tgtEl>
                                          <p:spTgt spid="37"/>
                                        </p:tgtEl>
                                        <p:attrNameLst>
                                          <p:attrName>ppt_x</p:attrName>
                                        </p:attrNameLst>
                                      </p:cBhvr>
                                      <p:tavLst>
                                        <p:tav tm="0">
                                          <p:val>
                                            <p:strVal val="#ppt_x"/>
                                          </p:val>
                                        </p:tav>
                                        <p:tav tm="100000">
                                          <p:val>
                                            <p:strVal val="#ppt_x"/>
                                          </p:val>
                                        </p:tav>
                                      </p:tavLst>
                                    </p:anim>
                                    <p:anim calcmode="lin" valueType="num">
                                      <p:cBhvr additive="base">
                                        <p:cTn id="26"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8"/>
                                        </p:tgtEl>
                                        <p:attrNameLst>
                                          <p:attrName>style.visibility</p:attrName>
                                        </p:attrNameLst>
                                      </p:cBhvr>
                                      <p:to>
                                        <p:strVal val="visible"/>
                                      </p:to>
                                    </p:set>
                                    <p:anim calcmode="lin" valueType="num">
                                      <p:cBhvr additive="base">
                                        <p:cTn id="31" dur="500" fill="hold"/>
                                        <p:tgtEl>
                                          <p:spTgt spid="38"/>
                                        </p:tgtEl>
                                        <p:attrNameLst>
                                          <p:attrName>ppt_x</p:attrName>
                                        </p:attrNameLst>
                                      </p:cBhvr>
                                      <p:tavLst>
                                        <p:tav tm="0">
                                          <p:val>
                                            <p:strVal val="#ppt_x"/>
                                          </p:val>
                                        </p:tav>
                                        <p:tav tm="100000">
                                          <p:val>
                                            <p:strVal val="#ppt_x"/>
                                          </p:val>
                                        </p:tav>
                                      </p:tavLst>
                                    </p:anim>
                                    <p:anim calcmode="lin" valueType="num">
                                      <p:cBhvr additive="base">
                                        <p:cTn id="32"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500" fill="hold"/>
                                        <p:tgtEl>
                                          <p:spTgt spid="17"/>
                                        </p:tgtEl>
                                        <p:attrNameLst>
                                          <p:attrName>ppt_x</p:attrName>
                                        </p:attrNameLst>
                                      </p:cBhvr>
                                      <p:tavLst>
                                        <p:tav tm="0">
                                          <p:val>
                                            <p:strVal val="#ppt_x"/>
                                          </p:val>
                                        </p:tav>
                                        <p:tav tm="100000">
                                          <p:val>
                                            <p:strVal val="#ppt_x"/>
                                          </p:val>
                                        </p:tav>
                                      </p:tavLst>
                                    </p:anim>
                                    <p:anim calcmode="lin" valueType="num">
                                      <p:cBhvr additive="base">
                                        <p:cTn id="6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500" fill="hold"/>
                                        <p:tgtEl>
                                          <p:spTgt spid="18"/>
                                        </p:tgtEl>
                                        <p:attrNameLst>
                                          <p:attrName>ppt_x</p:attrName>
                                        </p:attrNameLst>
                                      </p:cBhvr>
                                      <p:tavLst>
                                        <p:tav tm="0">
                                          <p:val>
                                            <p:strVal val="#ppt_x"/>
                                          </p:val>
                                        </p:tav>
                                        <p:tav tm="100000">
                                          <p:val>
                                            <p:strVal val="#ppt_x"/>
                                          </p:val>
                                        </p:tav>
                                      </p:tavLst>
                                    </p:anim>
                                    <p:anim calcmode="lin" valueType="num">
                                      <p:cBhvr additive="base">
                                        <p:cTn id="6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9"/>
                                        </p:tgtEl>
                                        <p:attrNameLst>
                                          <p:attrName>style.visibility</p:attrName>
                                        </p:attrNameLst>
                                      </p:cBhvr>
                                      <p:to>
                                        <p:strVal val="visible"/>
                                      </p:to>
                                    </p:set>
                                    <p:anim calcmode="lin" valueType="num">
                                      <p:cBhvr additive="base">
                                        <p:cTn id="73" dur="500" fill="hold"/>
                                        <p:tgtEl>
                                          <p:spTgt spid="19"/>
                                        </p:tgtEl>
                                        <p:attrNameLst>
                                          <p:attrName>ppt_x</p:attrName>
                                        </p:attrNameLst>
                                      </p:cBhvr>
                                      <p:tavLst>
                                        <p:tav tm="0">
                                          <p:val>
                                            <p:strVal val="#ppt_x"/>
                                          </p:val>
                                        </p:tav>
                                        <p:tav tm="100000">
                                          <p:val>
                                            <p:strVal val="#ppt_x"/>
                                          </p:val>
                                        </p:tav>
                                      </p:tavLst>
                                    </p:anim>
                                    <p:anim calcmode="lin" valueType="num">
                                      <p:cBhvr additive="base">
                                        <p:cTn id="7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36" grpId="0" animBg="1"/>
      <p:bldP spid="37" grpId="0" animBg="1"/>
      <p:bldP spid="38" grpId="0" animBg="1"/>
      <p:bldP spid="13" grpId="0" animBg="1"/>
      <p:bldP spid="14" grpId="0" animBg="1"/>
      <p:bldP spid="15" grpId="0" animBg="1"/>
      <p:bldP spid="16" grpId="0" animBg="1"/>
      <p:bldP spid="17" grpId="0" animBg="1"/>
      <p:bldP spid="18"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18390AC-D1BB-4EC4-99D7-E1F88737F982}"/>
              </a:ext>
            </a:extLst>
          </p:cNvPr>
          <p:cNvSpPr/>
          <p:nvPr/>
        </p:nvSpPr>
        <p:spPr>
          <a:xfrm>
            <a:off x="942393" y="578498"/>
            <a:ext cx="6298162" cy="42920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Particulars</a:t>
            </a:r>
            <a:endParaRPr lang="en-IN" dirty="0"/>
          </a:p>
        </p:txBody>
      </p:sp>
      <p:sp>
        <p:nvSpPr>
          <p:cNvPr id="7" name="Rectangle 6">
            <a:extLst>
              <a:ext uri="{FF2B5EF4-FFF2-40B4-BE49-F238E27FC236}">
                <a16:creationId xmlns:a16="http://schemas.microsoft.com/office/drawing/2014/main" id="{D41CBB88-E3A5-4B50-9E22-EA509BD36664}"/>
              </a:ext>
            </a:extLst>
          </p:cNvPr>
          <p:cNvSpPr/>
          <p:nvPr/>
        </p:nvSpPr>
        <p:spPr>
          <a:xfrm>
            <a:off x="7240555" y="578498"/>
            <a:ext cx="4435150" cy="42920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Place of Supply</a:t>
            </a:r>
            <a:endParaRPr lang="en-IN" dirty="0"/>
          </a:p>
        </p:txBody>
      </p:sp>
      <p:sp>
        <p:nvSpPr>
          <p:cNvPr id="36" name="Rectangle 35">
            <a:extLst>
              <a:ext uri="{FF2B5EF4-FFF2-40B4-BE49-F238E27FC236}">
                <a16:creationId xmlns:a16="http://schemas.microsoft.com/office/drawing/2014/main" id="{85AE4A79-21A1-476F-B71F-404D84C9580C}"/>
              </a:ext>
            </a:extLst>
          </p:cNvPr>
          <p:cNvSpPr/>
          <p:nvPr/>
        </p:nvSpPr>
        <p:spPr>
          <a:xfrm>
            <a:off x="942393" y="1038807"/>
            <a:ext cx="6298162" cy="151622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US" dirty="0"/>
              <a:t>Financial and Stock Broking Services</a:t>
            </a:r>
            <a:endParaRPr lang="en-IN" dirty="0"/>
          </a:p>
        </p:txBody>
      </p:sp>
      <p:sp>
        <p:nvSpPr>
          <p:cNvPr id="37" name="Rectangle 36">
            <a:extLst>
              <a:ext uri="{FF2B5EF4-FFF2-40B4-BE49-F238E27FC236}">
                <a16:creationId xmlns:a16="http://schemas.microsoft.com/office/drawing/2014/main" id="{F6F656D9-06FB-4554-8E63-059EE9A288B0}"/>
              </a:ext>
            </a:extLst>
          </p:cNvPr>
          <p:cNvSpPr/>
          <p:nvPr/>
        </p:nvSpPr>
        <p:spPr>
          <a:xfrm>
            <a:off x="7240555" y="1007706"/>
            <a:ext cx="4435150" cy="69979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dirty="0">
                <a:solidFill>
                  <a:schemeClr val="tx1"/>
                </a:solidFill>
              </a:rPr>
              <a:t>Location of the recipient of services on the records .</a:t>
            </a:r>
            <a:endParaRPr lang="en-IN" dirty="0">
              <a:solidFill>
                <a:schemeClr val="tx1"/>
              </a:solidFill>
            </a:endParaRPr>
          </a:p>
        </p:txBody>
      </p:sp>
      <p:sp>
        <p:nvSpPr>
          <p:cNvPr id="38" name="Rectangle 37">
            <a:extLst>
              <a:ext uri="{FF2B5EF4-FFF2-40B4-BE49-F238E27FC236}">
                <a16:creationId xmlns:a16="http://schemas.microsoft.com/office/drawing/2014/main" id="{FFE16C3E-CB87-473E-BC5E-22DC0C8B01D3}"/>
              </a:ext>
            </a:extLst>
          </p:cNvPr>
          <p:cNvSpPr/>
          <p:nvPr/>
        </p:nvSpPr>
        <p:spPr>
          <a:xfrm>
            <a:off x="7240555" y="1718386"/>
            <a:ext cx="4435150" cy="83664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dirty="0">
                <a:solidFill>
                  <a:schemeClr val="tx1"/>
                </a:solidFill>
              </a:rPr>
              <a:t>If location of the recipient of services is not on the records , then location of the supplier.</a:t>
            </a:r>
            <a:endParaRPr lang="en-IN" dirty="0">
              <a:solidFill>
                <a:schemeClr val="tx1"/>
              </a:solidFill>
            </a:endParaRPr>
          </a:p>
          <a:p>
            <a:endParaRPr lang="en-IN" b="1" dirty="0"/>
          </a:p>
        </p:txBody>
      </p:sp>
      <p:sp>
        <p:nvSpPr>
          <p:cNvPr id="20" name="Rectangle 19">
            <a:extLst>
              <a:ext uri="{FF2B5EF4-FFF2-40B4-BE49-F238E27FC236}">
                <a16:creationId xmlns:a16="http://schemas.microsoft.com/office/drawing/2014/main" id="{3AB965AC-1933-44E1-AF8C-8AF17718FF6D}"/>
              </a:ext>
            </a:extLst>
          </p:cNvPr>
          <p:cNvSpPr/>
          <p:nvPr/>
        </p:nvSpPr>
        <p:spPr>
          <a:xfrm>
            <a:off x="942393" y="2565917"/>
            <a:ext cx="6298162" cy="146801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US" dirty="0"/>
              <a:t>Insurance Services</a:t>
            </a:r>
            <a:endParaRPr lang="en-IN" dirty="0"/>
          </a:p>
        </p:txBody>
      </p:sp>
      <p:sp>
        <p:nvSpPr>
          <p:cNvPr id="21" name="Rectangle 20">
            <a:extLst>
              <a:ext uri="{FF2B5EF4-FFF2-40B4-BE49-F238E27FC236}">
                <a16:creationId xmlns:a16="http://schemas.microsoft.com/office/drawing/2014/main" id="{0A310975-84E7-4894-BD83-EC0005C7B57D}"/>
              </a:ext>
            </a:extLst>
          </p:cNvPr>
          <p:cNvSpPr/>
          <p:nvPr/>
        </p:nvSpPr>
        <p:spPr>
          <a:xfrm>
            <a:off x="7240555" y="2586134"/>
            <a:ext cx="4435150" cy="69979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dirty="0">
                <a:solidFill>
                  <a:srgbClr val="FF0000"/>
                </a:solidFill>
              </a:rPr>
              <a:t>If the recipient is registered </a:t>
            </a:r>
            <a:r>
              <a:rPr lang="en-US" dirty="0"/>
              <a:t>: Location of the recipient</a:t>
            </a:r>
            <a:endParaRPr lang="en-IN" dirty="0"/>
          </a:p>
        </p:txBody>
      </p:sp>
      <p:sp>
        <p:nvSpPr>
          <p:cNvPr id="22" name="Rectangle 21">
            <a:extLst>
              <a:ext uri="{FF2B5EF4-FFF2-40B4-BE49-F238E27FC236}">
                <a16:creationId xmlns:a16="http://schemas.microsoft.com/office/drawing/2014/main" id="{02FF08F8-4E43-46B5-A921-4F5CB9970EFA}"/>
              </a:ext>
            </a:extLst>
          </p:cNvPr>
          <p:cNvSpPr/>
          <p:nvPr/>
        </p:nvSpPr>
        <p:spPr>
          <a:xfrm>
            <a:off x="7240555" y="3334138"/>
            <a:ext cx="4435150" cy="69979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dirty="0">
                <a:solidFill>
                  <a:srgbClr val="FF0000"/>
                </a:solidFill>
              </a:rPr>
              <a:t>If the recipient is unregistered </a:t>
            </a:r>
            <a:r>
              <a:rPr lang="en-US" dirty="0">
                <a:solidFill>
                  <a:schemeClr val="tx1"/>
                </a:solidFill>
              </a:rPr>
              <a:t>Location of the recipient in the records</a:t>
            </a:r>
            <a:endParaRPr lang="en-IN" dirty="0">
              <a:solidFill>
                <a:schemeClr val="tx1"/>
              </a:solidFill>
            </a:endParaRPr>
          </a:p>
        </p:txBody>
      </p:sp>
      <p:sp>
        <p:nvSpPr>
          <p:cNvPr id="23" name="Rectangle 22">
            <a:extLst>
              <a:ext uri="{FF2B5EF4-FFF2-40B4-BE49-F238E27FC236}">
                <a16:creationId xmlns:a16="http://schemas.microsoft.com/office/drawing/2014/main" id="{012B5ED2-7AF5-4190-91AB-112000B04236}"/>
              </a:ext>
            </a:extLst>
          </p:cNvPr>
          <p:cNvSpPr/>
          <p:nvPr/>
        </p:nvSpPr>
        <p:spPr>
          <a:xfrm>
            <a:off x="942393" y="4033933"/>
            <a:ext cx="6298162" cy="146801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US" dirty="0"/>
              <a:t>Advertisement Services to the government</a:t>
            </a:r>
            <a:endParaRPr lang="en-IN" dirty="0"/>
          </a:p>
        </p:txBody>
      </p:sp>
      <p:sp>
        <p:nvSpPr>
          <p:cNvPr id="24" name="Rectangle 23">
            <a:extLst>
              <a:ext uri="{FF2B5EF4-FFF2-40B4-BE49-F238E27FC236}">
                <a16:creationId xmlns:a16="http://schemas.microsoft.com/office/drawing/2014/main" id="{B7BE7668-5018-4804-B986-EEEB9FD2C248}"/>
              </a:ext>
            </a:extLst>
          </p:cNvPr>
          <p:cNvSpPr/>
          <p:nvPr/>
        </p:nvSpPr>
        <p:spPr>
          <a:xfrm>
            <a:off x="7240555" y="4044817"/>
            <a:ext cx="4435150" cy="145713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dirty="0">
                <a:solidFill>
                  <a:schemeClr val="tx1"/>
                </a:solidFill>
              </a:rPr>
              <a:t>Located in each of such states and the value of such supplies specific to each state shall be in proportion to amount attributable to service provided by way of dissemination in the respective states.</a:t>
            </a:r>
            <a:endParaRPr lang="en-IN" dirty="0">
              <a:solidFill>
                <a:schemeClr val="tx1"/>
              </a:solidFill>
            </a:endParaRPr>
          </a:p>
        </p:txBody>
      </p:sp>
    </p:spTree>
    <p:extLst>
      <p:ext uri="{BB962C8B-B14F-4D97-AF65-F5344CB8AC3E}">
        <p14:creationId xmlns:p14="http://schemas.microsoft.com/office/powerpoint/2010/main" val="3664176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anim calcmode="lin" valueType="num">
                                      <p:cBhvr additive="base">
                                        <p:cTn id="19" dur="500" fill="hold"/>
                                        <p:tgtEl>
                                          <p:spTgt spid="36"/>
                                        </p:tgtEl>
                                        <p:attrNameLst>
                                          <p:attrName>ppt_x</p:attrName>
                                        </p:attrNameLst>
                                      </p:cBhvr>
                                      <p:tavLst>
                                        <p:tav tm="0">
                                          <p:val>
                                            <p:strVal val="#ppt_x"/>
                                          </p:val>
                                        </p:tav>
                                        <p:tav tm="100000">
                                          <p:val>
                                            <p:strVal val="#ppt_x"/>
                                          </p:val>
                                        </p:tav>
                                      </p:tavLst>
                                    </p:anim>
                                    <p:anim calcmode="lin" valueType="num">
                                      <p:cBhvr additive="base">
                                        <p:cTn id="20"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anim calcmode="lin" valueType="num">
                                      <p:cBhvr additive="base">
                                        <p:cTn id="25" dur="500" fill="hold"/>
                                        <p:tgtEl>
                                          <p:spTgt spid="37"/>
                                        </p:tgtEl>
                                        <p:attrNameLst>
                                          <p:attrName>ppt_x</p:attrName>
                                        </p:attrNameLst>
                                      </p:cBhvr>
                                      <p:tavLst>
                                        <p:tav tm="0">
                                          <p:val>
                                            <p:strVal val="#ppt_x"/>
                                          </p:val>
                                        </p:tav>
                                        <p:tav tm="100000">
                                          <p:val>
                                            <p:strVal val="#ppt_x"/>
                                          </p:val>
                                        </p:tav>
                                      </p:tavLst>
                                    </p:anim>
                                    <p:anim calcmode="lin" valueType="num">
                                      <p:cBhvr additive="base">
                                        <p:cTn id="26"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8"/>
                                        </p:tgtEl>
                                        <p:attrNameLst>
                                          <p:attrName>style.visibility</p:attrName>
                                        </p:attrNameLst>
                                      </p:cBhvr>
                                      <p:to>
                                        <p:strVal val="visible"/>
                                      </p:to>
                                    </p:set>
                                    <p:anim calcmode="lin" valueType="num">
                                      <p:cBhvr additive="base">
                                        <p:cTn id="31" dur="500" fill="hold"/>
                                        <p:tgtEl>
                                          <p:spTgt spid="38"/>
                                        </p:tgtEl>
                                        <p:attrNameLst>
                                          <p:attrName>ppt_x</p:attrName>
                                        </p:attrNameLst>
                                      </p:cBhvr>
                                      <p:tavLst>
                                        <p:tav tm="0">
                                          <p:val>
                                            <p:strVal val="#ppt_x"/>
                                          </p:val>
                                        </p:tav>
                                        <p:tav tm="100000">
                                          <p:val>
                                            <p:strVal val="#ppt_x"/>
                                          </p:val>
                                        </p:tav>
                                      </p:tavLst>
                                    </p:anim>
                                    <p:anim calcmode="lin" valueType="num">
                                      <p:cBhvr additive="base">
                                        <p:cTn id="32"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ppt_x"/>
                                          </p:val>
                                        </p:tav>
                                        <p:tav tm="100000">
                                          <p:val>
                                            <p:strVal val="#ppt_x"/>
                                          </p:val>
                                        </p:tav>
                                      </p:tavLst>
                                    </p:anim>
                                    <p:anim calcmode="lin" valueType="num">
                                      <p:cBhvr additive="base">
                                        <p:cTn id="3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additive="base">
                                        <p:cTn id="43" dur="500" fill="hold"/>
                                        <p:tgtEl>
                                          <p:spTgt spid="21"/>
                                        </p:tgtEl>
                                        <p:attrNameLst>
                                          <p:attrName>ppt_x</p:attrName>
                                        </p:attrNameLst>
                                      </p:cBhvr>
                                      <p:tavLst>
                                        <p:tav tm="0">
                                          <p:val>
                                            <p:strVal val="#ppt_x"/>
                                          </p:val>
                                        </p:tav>
                                        <p:tav tm="100000">
                                          <p:val>
                                            <p:strVal val="#ppt_x"/>
                                          </p:val>
                                        </p:tav>
                                      </p:tavLst>
                                    </p:anim>
                                    <p:anim calcmode="lin" valueType="num">
                                      <p:cBhvr additive="base">
                                        <p:cTn id="4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additive="base">
                                        <p:cTn id="49" dur="500" fill="hold"/>
                                        <p:tgtEl>
                                          <p:spTgt spid="22"/>
                                        </p:tgtEl>
                                        <p:attrNameLst>
                                          <p:attrName>ppt_x</p:attrName>
                                        </p:attrNameLst>
                                      </p:cBhvr>
                                      <p:tavLst>
                                        <p:tav tm="0">
                                          <p:val>
                                            <p:strVal val="#ppt_x"/>
                                          </p:val>
                                        </p:tav>
                                        <p:tav tm="100000">
                                          <p:val>
                                            <p:strVal val="#ppt_x"/>
                                          </p:val>
                                        </p:tav>
                                      </p:tavLst>
                                    </p:anim>
                                    <p:anim calcmode="lin" valueType="num">
                                      <p:cBhvr additive="base">
                                        <p:cTn id="5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500" fill="hold"/>
                                        <p:tgtEl>
                                          <p:spTgt spid="23"/>
                                        </p:tgtEl>
                                        <p:attrNameLst>
                                          <p:attrName>ppt_x</p:attrName>
                                        </p:attrNameLst>
                                      </p:cBhvr>
                                      <p:tavLst>
                                        <p:tav tm="0">
                                          <p:val>
                                            <p:strVal val="#ppt_x"/>
                                          </p:val>
                                        </p:tav>
                                        <p:tav tm="100000">
                                          <p:val>
                                            <p:strVal val="#ppt_x"/>
                                          </p:val>
                                        </p:tav>
                                      </p:tavLst>
                                    </p:anim>
                                    <p:anim calcmode="lin" valueType="num">
                                      <p:cBhvr additive="base">
                                        <p:cTn id="5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4"/>
                                        </p:tgtEl>
                                        <p:attrNameLst>
                                          <p:attrName>style.visibility</p:attrName>
                                        </p:attrNameLst>
                                      </p:cBhvr>
                                      <p:to>
                                        <p:strVal val="visible"/>
                                      </p:to>
                                    </p:set>
                                    <p:anim calcmode="lin" valueType="num">
                                      <p:cBhvr additive="base">
                                        <p:cTn id="61" dur="500" fill="hold"/>
                                        <p:tgtEl>
                                          <p:spTgt spid="24"/>
                                        </p:tgtEl>
                                        <p:attrNameLst>
                                          <p:attrName>ppt_x</p:attrName>
                                        </p:attrNameLst>
                                      </p:cBhvr>
                                      <p:tavLst>
                                        <p:tav tm="0">
                                          <p:val>
                                            <p:strVal val="#ppt_x"/>
                                          </p:val>
                                        </p:tav>
                                        <p:tav tm="100000">
                                          <p:val>
                                            <p:strVal val="#ppt_x"/>
                                          </p:val>
                                        </p:tav>
                                      </p:tavLst>
                                    </p:anim>
                                    <p:anim calcmode="lin" valueType="num">
                                      <p:cBhvr additive="base">
                                        <p:cTn id="6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36" grpId="0" animBg="1"/>
      <p:bldP spid="37" grpId="0" animBg="1"/>
      <p:bldP spid="38" grpId="0" animBg="1"/>
      <p:bldP spid="20" grpId="0" animBg="1"/>
      <p:bldP spid="21" grpId="0" animBg="1"/>
      <p:bldP spid="22" grpId="0" animBg="1"/>
      <p:bldP spid="23"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55F531D-F7BE-49A8-B9F5-07FC8B6CDFDD}"/>
              </a:ext>
            </a:extLst>
          </p:cNvPr>
          <p:cNvSpPr txBox="1"/>
          <p:nvPr/>
        </p:nvSpPr>
        <p:spPr>
          <a:xfrm>
            <a:off x="587827" y="1712367"/>
            <a:ext cx="11047443" cy="1077218"/>
          </a:xfrm>
          <a:prstGeom prst="rect">
            <a:avLst/>
          </a:prstGeom>
          <a:noFill/>
        </p:spPr>
        <p:txBody>
          <a:bodyPr wrap="square">
            <a:spAutoFit/>
          </a:bodyPr>
          <a:lstStyle/>
          <a:p>
            <a:pPr algn="just"/>
            <a:r>
              <a:rPr lang="en-US" sz="3200" dirty="0"/>
              <a:t>Place of Supply of Services when </a:t>
            </a:r>
            <a:r>
              <a:rPr lang="en-US" sz="3200" dirty="0">
                <a:solidFill>
                  <a:srgbClr val="FF0000"/>
                </a:solidFill>
              </a:rPr>
              <a:t>either </a:t>
            </a:r>
            <a:r>
              <a:rPr lang="en-US" sz="3200" dirty="0"/>
              <a:t>the location of </a:t>
            </a:r>
            <a:r>
              <a:rPr lang="en-US" sz="3200" dirty="0">
                <a:solidFill>
                  <a:srgbClr val="FF0000"/>
                </a:solidFill>
              </a:rPr>
              <a:t>supplier or</a:t>
            </a:r>
            <a:r>
              <a:rPr lang="en-US" sz="3200" dirty="0"/>
              <a:t> the location of the </a:t>
            </a:r>
            <a:r>
              <a:rPr lang="en-US" sz="3200" dirty="0">
                <a:solidFill>
                  <a:srgbClr val="FF0000"/>
                </a:solidFill>
              </a:rPr>
              <a:t>recipient</a:t>
            </a:r>
            <a:r>
              <a:rPr lang="en-US" sz="3200" dirty="0"/>
              <a:t> </a:t>
            </a:r>
            <a:r>
              <a:rPr lang="en-US" sz="3200" dirty="0">
                <a:solidFill>
                  <a:srgbClr val="FF0000"/>
                </a:solidFill>
              </a:rPr>
              <a:t>is outside India</a:t>
            </a:r>
            <a:r>
              <a:rPr lang="en-US" sz="3200" dirty="0"/>
              <a:t>.</a:t>
            </a:r>
            <a:endParaRPr lang="en-US" dirty="0"/>
          </a:p>
        </p:txBody>
      </p:sp>
      <p:sp>
        <p:nvSpPr>
          <p:cNvPr id="6" name="Title 1">
            <a:extLst>
              <a:ext uri="{FF2B5EF4-FFF2-40B4-BE49-F238E27FC236}">
                <a16:creationId xmlns:a16="http://schemas.microsoft.com/office/drawing/2014/main" id="{4AC79535-AF14-4877-992B-2669A2B4E931}"/>
              </a:ext>
            </a:extLst>
          </p:cNvPr>
          <p:cNvSpPr txBox="1">
            <a:spLocks/>
          </p:cNvSpPr>
          <p:nvPr/>
        </p:nvSpPr>
        <p:spPr>
          <a:xfrm>
            <a:off x="1095308" y="841842"/>
            <a:ext cx="9603275" cy="1049235"/>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en-IN" dirty="0"/>
              <a:t>Section 13</a:t>
            </a:r>
          </a:p>
        </p:txBody>
      </p:sp>
    </p:spTree>
    <p:extLst>
      <p:ext uri="{BB962C8B-B14F-4D97-AF65-F5344CB8AC3E}">
        <p14:creationId xmlns:p14="http://schemas.microsoft.com/office/powerpoint/2010/main" val="1275841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18390AC-D1BB-4EC4-99D7-E1F88737F982}"/>
              </a:ext>
            </a:extLst>
          </p:cNvPr>
          <p:cNvSpPr/>
          <p:nvPr/>
        </p:nvSpPr>
        <p:spPr>
          <a:xfrm>
            <a:off x="942393" y="578498"/>
            <a:ext cx="6298162" cy="42920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Particulars</a:t>
            </a:r>
            <a:endParaRPr lang="en-IN" dirty="0"/>
          </a:p>
        </p:txBody>
      </p:sp>
      <p:sp>
        <p:nvSpPr>
          <p:cNvPr id="7" name="Rectangle 6">
            <a:extLst>
              <a:ext uri="{FF2B5EF4-FFF2-40B4-BE49-F238E27FC236}">
                <a16:creationId xmlns:a16="http://schemas.microsoft.com/office/drawing/2014/main" id="{D41CBB88-E3A5-4B50-9E22-EA509BD36664}"/>
              </a:ext>
            </a:extLst>
          </p:cNvPr>
          <p:cNvSpPr/>
          <p:nvPr/>
        </p:nvSpPr>
        <p:spPr>
          <a:xfrm>
            <a:off x="7240555" y="578498"/>
            <a:ext cx="4435150" cy="42920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Place of Supply</a:t>
            </a:r>
            <a:endParaRPr lang="en-IN" dirty="0"/>
          </a:p>
        </p:txBody>
      </p:sp>
      <p:sp>
        <p:nvSpPr>
          <p:cNvPr id="8" name="Rectangle 7">
            <a:extLst>
              <a:ext uri="{FF2B5EF4-FFF2-40B4-BE49-F238E27FC236}">
                <a16:creationId xmlns:a16="http://schemas.microsoft.com/office/drawing/2014/main" id="{20333C10-2CD8-44C2-A6D6-8F81535E627E}"/>
              </a:ext>
            </a:extLst>
          </p:cNvPr>
          <p:cNvSpPr/>
          <p:nvPr/>
        </p:nvSpPr>
        <p:spPr>
          <a:xfrm>
            <a:off x="942393" y="1007705"/>
            <a:ext cx="6298162" cy="119431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US" dirty="0"/>
              <a:t>General / Default Rule</a:t>
            </a:r>
          </a:p>
          <a:p>
            <a:pPr algn="just"/>
            <a:r>
              <a:rPr lang="en-US" dirty="0"/>
              <a:t>(To be applied in case of any service other than the services specified below)</a:t>
            </a:r>
            <a:endParaRPr lang="en-IN" dirty="0"/>
          </a:p>
        </p:txBody>
      </p:sp>
      <p:sp>
        <p:nvSpPr>
          <p:cNvPr id="9" name="Rectangle 8">
            <a:extLst>
              <a:ext uri="{FF2B5EF4-FFF2-40B4-BE49-F238E27FC236}">
                <a16:creationId xmlns:a16="http://schemas.microsoft.com/office/drawing/2014/main" id="{EEBA36E2-ED5A-42C2-87E4-8125A1E2CF98}"/>
              </a:ext>
            </a:extLst>
          </p:cNvPr>
          <p:cNvSpPr/>
          <p:nvPr/>
        </p:nvSpPr>
        <p:spPr>
          <a:xfrm>
            <a:off x="7240555" y="1007706"/>
            <a:ext cx="4435150" cy="55983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dirty="0"/>
              <a:t>Location of the recipient</a:t>
            </a:r>
            <a:endParaRPr lang="en-IN" dirty="0"/>
          </a:p>
        </p:txBody>
      </p:sp>
      <p:sp>
        <p:nvSpPr>
          <p:cNvPr id="10" name="Rectangle 9">
            <a:extLst>
              <a:ext uri="{FF2B5EF4-FFF2-40B4-BE49-F238E27FC236}">
                <a16:creationId xmlns:a16="http://schemas.microsoft.com/office/drawing/2014/main" id="{47257F65-C583-4098-BCCA-F17C8D6E8A66}"/>
              </a:ext>
            </a:extLst>
          </p:cNvPr>
          <p:cNvSpPr/>
          <p:nvPr/>
        </p:nvSpPr>
        <p:spPr>
          <a:xfrm>
            <a:off x="7240555" y="1567543"/>
            <a:ext cx="4435150" cy="634481"/>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dirty="0">
                <a:solidFill>
                  <a:srgbClr val="FF0000"/>
                </a:solidFill>
              </a:rPr>
              <a:t>If address is not known: </a:t>
            </a:r>
            <a:r>
              <a:rPr lang="en-US" dirty="0">
                <a:solidFill>
                  <a:schemeClr val="tx1"/>
                </a:solidFill>
              </a:rPr>
              <a:t>Location of the supplier</a:t>
            </a:r>
            <a:endParaRPr lang="en-IN" dirty="0">
              <a:solidFill>
                <a:schemeClr val="tx1"/>
              </a:solidFill>
            </a:endParaRPr>
          </a:p>
        </p:txBody>
      </p:sp>
      <p:sp>
        <p:nvSpPr>
          <p:cNvPr id="14" name="Rectangle 13">
            <a:extLst>
              <a:ext uri="{FF2B5EF4-FFF2-40B4-BE49-F238E27FC236}">
                <a16:creationId xmlns:a16="http://schemas.microsoft.com/office/drawing/2014/main" id="{DFCC27B6-784F-4F8A-BBDB-058B0EF4E9BB}"/>
              </a:ext>
            </a:extLst>
          </p:cNvPr>
          <p:cNvSpPr/>
          <p:nvPr/>
        </p:nvSpPr>
        <p:spPr>
          <a:xfrm>
            <a:off x="942393" y="2202024"/>
            <a:ext cx="6298162" cy="271715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US" dirty="0"/>
              <a:t>Performance based services</a:t>
            </a:r>
            <a:endParaRPr lang="en-IN" dirty="0"/>
          </a:p>
        </p:txBody>
      </p:sp>
      <p:sp>
        <p:nvSpPr>
          <p:cNvPr id="19" name="Rectangle 18">
            <a:extLst>
              <a:ext uri="{FF2B5EF4-FFF2-40B4-BE49-F238E27FC236}">
                <a16:creationId xmlns:a16="http://schemas.microsoft.com/office/drawing/2014/main" id="{E6DF19FB-942D-4C6B-B648-8F419FA6F773}"/>
              </a:ext>
            </a:extLst>
          </p:cNvPr>
          <p:cNvSpPr/>
          <p:nvPr/>
        </p:nvSpPr>
        <p:spPr>
          <a:xfrm>
            <a:off x="7240555" y="2192695"/>
            <a:ext cx="4435150" cy="89573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dirty="0">
                <a:solidFill>
                  <a:srgbClr val="FF0000"/>
                </a:solidFill>
              </a:rPr>
              <a:t>Services in respect of goods provided by the recipient</a:t>
            </a:r>
            <a:r>
              <a:rPr lang="en-US" dirty="0">
                <a:solidFill>
                  <a:schemeClr val="tx1"/>
                </a:solidFill>
              </a:rPr>
              <a:t>: Location where services are actually performed</a:t>
            </a:r>
            <a:endParaRPr lang="en-IN" dirty="0">
              <a:solidFill>
                <a:schemeClr val="tx1"/>
              </a:solidFill>
            </a:endParaRPr>
          </a:p>
        </p:txBody>
      </p:sp>
      <p:sp>
        <p:nvSpPr>
          <p:cNvPr id="15" name="Rectangle 14">
            <a:extLst>
              <a:ext uri="{FF2B5EF4-FFF2-40B4-BE49-F238E27FC236}">
                <a16:creationId xmlns:a16="http://schemas.microsoft.com/office/drawing/2014/main" id="{450FD0F4-B3F5-48B0-8B31-DEB2714AFE7C}"/>
              </a:ext>
            </a:extLst>
          </p:cNvPr>
          <p:cNvSpPr/>
          <p:nvPr/>
        </p:nvSpPr>
        <p:spPr>
          <a:xfrm>
            <a:off x="7240555" y="3118758"/>
            <a:ext cx="4435150" cy="89573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dirty="0">
                <a:solidFill>
                  <a:srgbClr val="FF0000"/>
                </a:solidFill>
              </a:rPr>
              <a:t>Services provided electronically in respect of goods: </a:t>
            </a:r>
            <a:r>
              <a:rPr lang="en-US" dirty="0">
                <a:solidFill>
                  <a:schemeClr val="tx1"/>
                </a:solidFill>
              </a:rPr>
              <a:t> Actual Location of goods</a:t>
            </a:r>
            <a:endParaRPr lang="en-IN" dirty="0">
              <a:solidFill>
                <a:schemeClr val="tx1"/>
              </a:solidFill>
            </a:endParaRPr>
          </a:p>
        </p:txBody>
      </p:sp>
      <p:sp>
        <p:nvSpPr>
          <p:cNvPr id="16" name="Rectangle 15">
            <a:extLst>
              <a:ext uri="{FF2B5EF4-FFF2-40B4-BE49-F238E27FC236}">
                <a16:creationId xmlns:a16="http://schemas.microsoft.com/office/drawing/2014/main" id="{F8EB6EEC-D928-442D-A527-6839D16058FE}"/>
              </a:ext>
            </a:extLst>
          </p:cNvPr>
          <p:cNvSpPr/>
          <p:nvPr/>
        </p:nvSpPr>
        <p:spPr>
          <a:xfrm>
            <a:off x="7240555" y="4014109"/>
            <a:ext cx="4435150" cy="89573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dirty="0">
                <a:solidFill>
                  <a:srgbClr val="FF0000"/>
                </a:solidFill>
              </a:rPr>
              <a:t>Services requiring presence of the recipient of services: </a:t>
            </a:r>
            <a:r>
              <a:rPr lang="en-US" dirty="0">
                <a:solidFill>
                  <a:schemeClr val="tx1"/>
                </a:solidFill>
              </a:rPr>
              <a:t>Location where services are actually performed</a:t>
            </a:r>
            <a:endParaRPr lang="en-IN" dirty="0">
              <a:solidFill>
                <a:schemeClr val="tx1"/>
              </a:solidFill>
            </a:endParaRPr>
          </a:p>
        </p:txBody>
      </p:sp>
      <p:sp>
        <p:nvSpPr>
          <p:cNvPr id="23" name="Rectangle 22">
            <a:extLst>
              <a:ext uri="{FF2B5EF4-FFF2-40B4-BE49-F238E27FC236}">
                <a16:creationId xmlns:a16="http://schemas.microsoft.com/office/drawing/2014/main" id="{24C6C5EB-5D8A-48C5-ABB1-157AD6CC92F5}"/>
              </a:ext>
            </a:extLst>
          </p:cNvPr>
          <p:cNvSpPr/>
          <p:nvPr/>
        </p:nvSpPr>
        <p:spPr>
          <a:xfrm>
            <a:off x="942393" y="4853863"/>
            <a:ext cx="6298162" cy="69979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US" dirty="0"/>
              <a:t>Services in relation to an immovable property</a:t>
            </a:r>
            <a:endParaRPr lang="en-IN" dirty="0"/>
          </a:p>
        </p:txBody>
      </p:sp>
      <p:sp>
        <p:nvSpPr>
          <p:cNvPr id="24" name="Rectangle 23">
            <a:extLst>
              <a:ext uri="{FF2B5EF4-FFF2-40B4-BE49-F238E27FC236}">
                <a16:creationId xmlns:a16="http://schemas.microsoft.com/office/drawing/2014/main" id="{21B69DA7-1F04-41EC-999B-9B10CBDCDB98}"/>
              </a:ext>
            </a:extLst>
          </p:cNvPr>
          <p:cNvSpPr/>
          <p:nvPr/>
        </p:nvSpPr>
        <p:spPr>
          <a:xfrm>
            <a:off x="7240555" y="4853863"/>
            <a:ext cx="4435150" cy="69979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dirty="0">
                <a:solidFill>
                  <a:schemeClr val="tx1"/>
                </a:solidFill>
              </a:rPr>
              <a:t>Location of the immovable property</a:t>
            </a:r>
            <a:endParaRPr lang="en-IN" dirty="0">
              <a:solidFill>
                <a:schemeClr val="tx1"/>
              </a:solidFill>
            </a:endParaRPr>
          </a:p>
        </p:txBody>
      </p:sp>
      <p:sp>
        <p:nvSpPr>
          <p:cNvPr id="25" name="Rectangle 24">
            <a:extLst>
              <a:ext uri="{FF2B5EF4-FFF2-40B4-BE49-F238E27FC236}">
                <a16:creationId xmlns:a16="http://schemas.microsoft.com/office/drawing/2014/main" id="{908C3001-A117-4C56-BC81-6225F211E372}"/>
              </a:ext>
            </a:extLst>
          </p:cNvPr>
          <p:cNvSpPr/>
          <p:nvPr/>
        </p:nvSpPr>
        <p:spPr>
          <a:xfrm>
            <a:off x="942393" y="5570375"/>
            <a:ext cx="6298162" cy="5598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US" dirty="0"/>
              <a:t>Admission to /Organization of  events</a:t>
            </a:r>
            <a:endParaRPr lang="en-IN" dirty="0"/>
          </a:p>
        </p:txBody>
      </p:sp>
      <p:sp>
        <p:nvSpPr>
          <p:cNvPr id="26" name="Rectangle 25">
            <a:extLst>
              <a:ext uri="{FF2B5EF4-FFF2-40B4-BE49-F238E27FC236}">
                <a16:creationId xmlns:a16="http://schemas.microsoft.com/office/drawing/2014/main" id="{31D6F21D-0050-41F3-AAA0-33FF0112811E}"/>
              </a:ext>
            </a:extLst>
          </p:cNvPr>
          <p:cNvSpPr/>
          <p:nvPr/>
        </p:nvSpPr>
        <p:spPr>
          <a:xfrm>
            <a:off x="7240555" y="5570376"/>
            <a:ext cx="4435150" cy="55983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dirty="0">
                <a:solidFill>
                  <a:schemeClr val="tx1"/>
                </a:solidFill>
              </a:rPr>
              <a:t>Location where the event is actually held or where the park or such place is located.</a:t>
            </a:r>
            <a:endParaRPr lang="en-IN" dirty="0">
              <a:solidFill>
                <a:schemeClr val="tx1"/>
              </a:solidFill>
            </a:endParaRPr>
          </a:p>
        </p:txBody>
      </p:sp>
    </p:spTree>
    <p:extLst>
      <p:ext uri="{BB962C8B-B14F-4D97-AF65-F5344CB8AC3E}">
        <p14:creationId xmlns:p14="http://schemas.microsoft.com/office/powerpoint/2010/main" val="3409836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additive="base">
                                        <p:cTn id="61" dur="500" fill="hold"/>
                                        <p:tgtEl>
                                          <p:spTgt spid="23"/>
                                        </p:tgtEl>
                                        <p:attrNameLst>
                                          <p:attrName>ppt_x</p:attrName>
                                        </p:attrNameLst>
                                      </p:cBhvr>
                                      <p:tavLst>
                                        <p:tav tm="0">
                                          <p:val>
                                            <p:strVal val="#ppt_x"/>
                                          </p:val>
                                        </p:tav>
                                        <p:tav tm="100000">
                                          <p:val>
                                            <p:strVal val="#ppt_x"/>
                                          </p:val>
                                        </p:tav>
                                      </p:tavLst>
                                    </p:anim>
                                    <p:anim calcmode="lin" valueType="num">
                                      <p:cBhvr additive="base">
                                        <p:cTn id="6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anim calcmode="lin" valueType="num">
                                      <p:cBhvr additive="base">
                                        <p:cTn id="67" dur="500" fill="hold"/>
                                        <p:tgtEl>
                                          <p:spTgt spid="24"/>
                                        </p:tgtEl>
                                        <p:attrNameLst>
                                          <p:attrName>ppt_x</p:attrName>
                                        </p:attrNameLst>
                                      </p:cBhvr>
                                      <p:tavLst>
                                        <p:tav tm="0">
                                          <p:val>
                                            <p:strVal val="#ppt_x"/>
                                          </p:val>
                                        </p:tav>
                                        <p:tav tm="100000">
                                          <p:val>
                                            <p:strVal val="#ppt_x"/>
                                          </p:val>
                                        </p:tav>
                                      </p:tavLst>
                                    </p:anim>
                                    <p:anim calcmode="lin" valueType="num">
                                      <p:cBhvr additive="base">
                                        <p:cTn id="6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5"/>
                                        </p:tgtEl>
                                        <p:attrNameLst>
                                          <p:attrName>style.visibility</p:attrName>
                                        </p:attrNameLst>
                                      </p:cBhvr>
                                      <p:to>
                                        <p:strVal val="visible"/>
                                      </p:to>
                                    </p:set>
                                    <p:anim calcmode="lin" valueType="num">
                                      <p:cBhvr additive="base">
                                        <p:cTn id="73" dur="500" fill="hold"/>
                                        <p:tgtEl>
                                          <p:spTgt spid="25"/>
                                        </p:tgtEl>
                                        <p:attrNameLst>
                                          <p:attrName>ppt_x</p:attrName>
                                        </p:attrNameLst>
                                      </p:cBhvr>
                                      <p:tavLst>
                                        <p:tav tm="0">
                                          <p:val>
                                            <p:strVal val="#ppt_x"/>
                                          </p:val>
                                        </p:tav>
                                        <p:tav tm="100000">
                                          <p:val>
                                            <p:strVal val="#ppt_x"/>
                                          </p:val>
                                        </p:tav>
                                      </p:tavLst>
                                    </p:anim>
                                    <p:anim calcmode="lin" valueType="num">
                                      <p:cBhvr additive="base">
                                        <p:cTn id="7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6"/>
                                        </p:tgtEl>
                                        <p:attrNameLst>
                                          <p:attrName>style.visibility</p:attrName>
                                        </p:attrNameLst>
                                      </p:cBhvr>
                                      <p:to>
                                        <p:strVal val="visible"/>
                                      </p:to>
                                    </p:set>
                                    <p:anim calcmode="lin" valueType="num">
                                      <p:cBhvr additive="base">
                                        <p:cTn id="79" dur="500" fill="hold"/>
                                        <p:tgtEl>
                                          <p:spTgt spid="26"/>
                                        </p:tgtEl>
                                        <p:attrNameLst>
                                          <p:attrName>ppt_x</p:attrName>
                                        </p:attrNameLst>
                                      </p:cBhvr>
                                      <p:tavLst>
                                        <p:tav tm="0">
                                          <p:val>
                                            <p:strVal val="#ppt_x"/>
                                          </p:val>
                                        </p:tav>
                                        <p:tav tm="100000">
                                          <p:val>
                                            <p:strVal val="#ppt_x"/>
                                          </p:val>
                                        </p:tav>
                                      </p:tavLst>
                                    </p:anim>
                                    <p:anim calcmode="lin" valueType="num">
                                      <p:cBhvr additive="base">
                                        <p:cTn id="8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4" grpId="0" animBg="1"/>
      <p:bldP spid="19" grpId="0" animBg="1"/>
      <p:bldP spid="15" grpId="0" animBg="1"/>
      <p:bldP spid="16" grpId="0" animBg="1"/>
      <p:bldP spid="23" grpId="0" animBg="1"/>
      <p:bldP spid="24" grpId="0" animBg="1"/>
      <p:bldP spid="25" grpId="0" animBg="1"/>
      <p:bldP spid="26" grpId="0" animBg="1"/>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171</TotalTime>
  <Words>667</Words>
  <Application>Microsoft Office PowerPoint</Application>
  <PresentationFormat>Widescreen</PresentationFormat>
  <Paragraphs>83</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Gill Sans MT</vt:lpstr>
      <vt:lpstr>Gallery</vt:lpstr>
      <vt:lpstr>Place of supply </vt:lpstr>
      <vt:lpstr>Place of supply of services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of supply </dc:title>
  <dc:creator>Vaishali Lund</dc:creator>
  <cp:lastModifiedBy>Vaishali Lund</cp:lastModifiedBy>
  <cp:revision>9</cp:revision>
  <dcterms:created xsi:type="dcterms:W3CDTF">2021-01-20T15:10:35Z</dcterms:created>
  <dcterms:modified xsi:type="dcterms:W3CDTF">2023-03-01T03:12:46Z</dcterms:modified>
</cp:coreProperties>
</file>